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Roboto"/>
      <p:regular r:id="rId32"/>
      <p:bold r:id="rId33"/>
      <p:italic r:id="rId34"/>
      <p:boldItalic r:id="rId35"/>
    </p:embeddedFont>
    <p:embeddedFont>
      <p:font typeface="Nunito"/>
      <p:regular r:id="rId36"/>
      <p:bold r:id="rId37"/>
      <p:italic r:id="rId38"/>
      <p:boldItalic r:id="rId39"/>
    </p:embeddedFont>
    <p:embeddedFont>
      <p:font typeface="Maven Pro"/>
      <p:regular r:id="rId40"/>
      <p:bold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418A483-C2B2-49F7-AE8E-E1A4FF32AFD6}">
  <a:tblStyle styleId="{7418A483-C2B2-49F7-AE8E-E1A4FF32AFD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avenPro-regular.fntdata"/><Relationship Id="rId20" Type="http://schemas.openxmlformats.org/officeDocument/2006/relationships/slide" Target="slides/slide14.xml"/><Relationship Id="rId41" Type="http://schemas.openxmlformats.org/officeDocument/2006/relationships/font" Target="fonts/MavenPro-bold.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bold.fntdata"/><Relationship Id="rId10" Type="http://schemas.openxmlformats.org/officeDocument/2006/relationships/slide" Target="slides/slide4.xml"/><Relationship Id="rId32" Type="http://schemas.openxmlformats.org/officeDocument/2006/relationships/font" Target="fonts/Roboto-regular.fntdata"/><Relationship Id="rId13" Type="http://schemas.openxmlformats.org/officeDocument/2006/relationships/slide" Target="slides/slide7.xml"/><Relationship Id="rId35" Type="http://schemas.openxmlformats.org/officeDocument/2006/relationships/font" Target="fonts/Roboto-boldItalic.fntdata"/><Relationship Id="rId12" Type="http://schemas.openxmlformats.org/officeDocument/2006/relationships/slide" Target="slides/slide6.xml"/><Relationship Id="rId34" Type="http://schemas.openxmlformats.org/officeDocument/2006/relationships/font" Target="fonts/Roboto-italic.fntdata"/><Relationship Id="rId15" Type="http://schemas.openxmlformats.org/officeDocument/2006/relationships/slide" Target="slides/slide9.xml"/><Relationship Id="rId37" Type="http://schemas.openxmlformats.org/officeDocument/2006/relationships/font" Target="fonts/Nunito-bold.fntdata"/><Relationship Id="rId14" Type="http://schemas.openxmlformats.org/officeDocument/2006/relationships/slide" Target="slides/slide8.xml"/><Relationship Id="rId36" Type="http://schemas.openxmlformats.org/officeDocument/2006/relationships/font" Target="fonts/Nunito-regular.fntdata"/><Relationship Id="rId17" Type="http://schemas.openxmlformats.org/officeDocument/2006/relationships/slide" Target="slides/slide11.xml"/><Relationship Id="rId39" Type="http://schemas.openxmlformats.org/officeDocument/2006/relationships/font" Target="fonts/Nunito-boldItalic.fntdata"/><Relationship Id="rId16" Type="http://schemas.openxmlformats.org/officeDocument/2006/relationships/slide" Target="slides/slide10.xml"/><Relationship Id="rId38" Type="http://schemas.openxmlformats.org/officeDocument/2006/relationships/font" Target="fonts/Nunito-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1852fb9fc9_1_19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1852fb9fc9_1_19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1852fba17d_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1852fba17d_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1852fb9fc9_1_19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1852fb9fc9_1_1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1852fb9fc9_1_19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1852fb9fc9_1_19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1852fba17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1852fba17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1852fba17d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1852fba17d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1852fba17d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1852fba17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1852fba17d_7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1852fba17d_7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17d1d9e63c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17d1d9e63c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17d1d9e63c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117d1d9e63c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1852fb9f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1852fb9f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17d1d9e63c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17d1d9e63c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1852fb9fc9_1_2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1852fb9fc9_1_2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1852fb9fc9_1_2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1852fb9fc9_1_2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1852fb9fc9_1_2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1852fb9fc9_1_2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1852fb9fc9_1_2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1852fb9fc9_1_2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1852fb9fc9_1_2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11852fb9fc9_1_2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1852fba17d_7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1852fba17d_7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1852fb9fc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1852fb9fc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1852fb9fc9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1852fb9fc9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1852fb9fc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1852fb9fc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1852fb9fc9_1_1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1852fb9fc9_1_19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1852fb9fc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1852fb9fc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1852fb9fc9_1_1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1852fb9fc9_1_1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547500"/>
            <a:ext cx="7241400" cy="21165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i="1" lang="en" sz="7500"/>
              <a:t>↱</a:t>
            </a:r>
            <a:endParaRPr i="1" sz="7500"/>
          </a:p>
          <a:p>
            <a:pPr indent="0" lvl="0" marL="0" rtl="0" algn="l">
              <a:spcBef>
                <a:spcPts val="0"/>
              </a:spcBef>
              <a:spcAft>
                <a:spcPts val="0"/>
              </a:spcAft>
              <a:buNone/>
            </a:pPr>
            <a:r>
              <a:rPr lang="en"/>
              <a:t>     </a:t>
            </a:r>
            <a:r>
              <a:rPr lang="en" sz="4400"/>
              <a:t>FAKE NEWS DETECTION</a:t>
            </a:r>
            <a:r>
              <a:rPr lang="en"/>
              <a:t>    </a:t>
            </a:r>
            <a:endParaRPr/>
          </a:p>
          <a:p>
            <a:pPr indent="0" lvl="0" marL="0" rtl="0" algn="l">
              <a:spcBef>
                <a:spcPts val="0"/>
              </a:spcBef>
              <a:spcAft>
                <a:spcPts val="0"/>
              </a:spcAft>
              <a:buNone/>
            </a:pPr>
            <a:r>
              <a:rPr lang="en" sz="7500"/>
              <a:t>                          </a:t>
            </a:r>
            <a:r>
              <a:rPr i="1" lang="en" sz="7500"/>
              <a:t>↲</a:t>
            </a:r>
            <a:r>
              <a:rPr lang="en" sz="7500"/>
              <a:t> </a:t>
            </a:r>
            <a:endParaRPr sz="7500"/>
          </a:p>
        </p:txBody>
      </p:sp>
      <p:sp>
        <p:nvSpPr>
          <p:cNvPr id="278" name="Google Shape;278;p13"/>
          <p:cNvSpPr txBox="1"/>
          <p:nvPr>
            <p:ph idx="1" type="subTitle"/>
          </p:nvPr>
        </p:nvSpPr>
        <p:spPr>
          <a:xfrm>
            <a:off x="824000" y="3596300"/>
            <a:ext cx="6751200" cy="11625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i="1" lang="en" sz="1400"/>
              <a:t>Group Name</a:t>
            </a:r>
            <a:r>
              <a:rPr lang="en"/>
              <a:t>            </a:t>
            </a:r>
            <a:r>
              <a:rPr b="1" lang="en"/>
              <a:t>3.14</a:t>
            </a:r>
            <a:endParaRPr b="1"/>
          </a:p>
          <a:p>
            <a:pPr indent="0" lvl="0" marL="0" rtl="0" algn="l">
              <a:spcBef>
                <a:spcPts val="0"/>
              </a:spcBef>
              <a:spcAft>
                <a:spcPts val="0"/>
              </a:spcAft>
              <a:buNone/>
            </a:pPr>
            <a:r>
              <a:t/>
            </a:r>
            <a:endParaRPr/>
          </a:p>
          <a:p>
            <a:pPr indent="0" lvl="0" marL="0" rtl="0" algn="l">
              <a:spcBef>
                <a:spcPts val="0"/>
              </a:spcBef>
              <a:spcAft>
                <a:spcPts val="0"/>
              </a:spcAft>
              <a:buNone/>
            </a:pPr>
            <a:r>
              <a:rPr i="1" lang="en" sz="1400"/>
              <a:t>Group Members</a:t>
            </a:r>
            <a:r>
              <a:rPr lang="en"/>
              <a:t>       </a:t>
            </a:r>
            <a:r>
              <a:rPr b="1" lang="en"/>
              <a:t>Dan T Do</a:t>
            </a:r>
            <a:r>
              <a:rPr lang="en"/>
              <a:t> - </a:t>
            </a:r>
            <a:r>
              <a:rPr b="1" lang="en"/>
              <a:t>Daniel Herfurth</a:t>
            </a:r>
            <a:r>
              <a:rPr lang="en"/>
              <a:t> - </a:t>
            </a:r>
            <a:r>
              <a:rPr b="1" lang="en"/>
              <a:t>Felix Poley</a:t>
            </a:r>
            <a:r>
              <a:rPr lang="en"/>
              <a:t> - </a:t>
            </a:r>
            <a:r>
              <a:rPr b="1" lang="en"/>
              <a:t>Lucas Vianna</a:t>
            </a:r>
            <a:endParaRPr b="1"/>
          </a:p>
          <a:p>
            <a:pPr indent="0" lvl="0" marL="0" rtl="0" algn="l">
              <a:spcBef>
                <a:spcPts val="0"/>
              </a:spcBef>
              <a:spcAft>
                <a:spcPts val="0"/>
              </a:spcAft>
              <a:buNone/>
            </a:pPr>
            <a:r>
              <a:t/>
            </a:r>
            <a:endParaRPr/>
          </a:p>
          <a:p>
            <a:pPr indent="0" lvl="0" marL="0" rtl="0" algn="l">
              <a:spcBef>
                <a:spcPts val="0"/>
              </a:spcBef>
              <a:spcAft>
                <a:spcPts val="0"/>
              </a:spcAft>
              <a:buNone/>
            </a:pPr>
            <a:r>
              <a:rPr i="1" lang="en" sz="1400"/>
              <a:t>Date</a:t>
            </a:r>
            <a:r>
              <a:rPr lang="en"/>
              <a:t>                        </a:t>
            </a:r>
            <a:r>
              <a:rPr b="1" lang="en"/>
              <a:t>3/5/2022</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2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Loading 2]</a:t>
            </a:r>
            <a:endParaRPr/>
          </a:p>
        </p:txBody>
      </p:sp>
      <p:pic>
        <p:nvPicPr>
          <p:cNvPr id="383" name="Google Shape;383;p22"/>
          <p:cNvPicPr preferRelativeResize="0"/>
          <p:nvPr/>
        </p:nvPicPr>
        <p:blipFill>
          <a:blip r:embed="rId3">
            <a:alphaModFix/>
          </a:blip>
          <a:stretch>
            <a:fillRect/>
          </a:stretch>
        </p:blipFill>
        <p:spPr>
          <a:xfrm>
            <a:off x="2635237" y="1790425"/>
            <a:ext cx="3873525" cy="32756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23"/>
          <p:cNvSpPr txBox="1"/>
          <p:nvPr>
            <p:ph idx="4294967295" type="title"/>
          </p:nvPr>
        </p:nvSpPr>
        <p:spPr>
          <a:xfrm>
            <a:off x="1013275" y="598575"/>
            <a:ext cx="73209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 Models Training</a:t>
            </a:r>
            <a:r>
              <a:rPr lang="en"/>
              <a:t> </a:t>
            </a:r>
            <a:r>
              <a:rPr lang="en">
                <a:solidFill>
                  <a:schemeClr val="lt1"/>
                </a:solidFill>
              </a:rPr>
              <a:t>] </a:t>
            </a:r>
            <a:endParaRPr>
              <a:solidFill>
                <a:schemeClr val="lt1"/>
              </a:solidFill>
            </a:endParaRPr>
          </a:p>
        </p:txBody>
      </p:sp>
      <p:pic>
        <p:nvPicPr>
          <p:cNvPr id="389" name="Google Shape;389;p23"/>
          <p:cNvPicPr preferRelativeResize="0"/>
          <p:nvPr/>
        </p:nvPicPr>
        <p:blipFill>
          <a:blip r:embed="rId3">
            <a:alphaModFix/>
          </a:blip>
          <a:stretch>
            <a:fillRect/>
          </a:stretch>
        </p:blipFill>
        <p:spPr>
          <a:xfrm>
            <a:off x="4572000" y="1258425"/>
            <a:ext cx="4571999" cy="3885075"/>
          </a:xfrm>
          <a:prstGeom prst="rect">
            <a:avLst/>
          </a:prstGeom>
          <a:noFill/>
          <a:ln>
            <a:noFill/>
          </a:ln>
        </p:spPr>
      </p:pic>
      <p:sp>
        <p:nvSpPr>
          <p:cNvPr id="390" name="Google Shape;390;p23"/>
          <p:cNvSpPr txBox="1"/>
          <p:nvPr/>
        </p:nvSpPr>
        <p:spPr>
          <a:xfrm>
            <a:off x="800825" y="1789575"/>
            <a:ext cx="47067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Nunito"/>
                <a:ea typeface="Nunito"/>
                <a:cs typeface="Nunito"/>
                <a:sym typeface="Nunito"/>
              </a:rPr>
              <a:t>Naive Bayes</a:t>
            </a:r>
            <a:endParaRPr>
              <a:solidFill>
                <a:schemeClr val="lt1"/>
              </a:solidFill>
              <a:latin typeface="Nunito"/>
              <a:ea typeface="Nunito"/>
              <a:cs typeface="Nunito"/>
              <a:sym typeface="Nunito"/>
            </a:endParaRPr>
          </a:p>
          <a:p>
            <a:pPr indent="0" lvl="0" marL="0" rtl="0" algn="l">
              <a:spcBef>
                <a:spcPts val="0"/>
              </a:spcBef>
              <a:spcAft>
                <a:spcPts val="0"/>
              </a:spcAft>
              <a:buNone/>
            </a:pPr>
            <a:r>
              <a:t/>
            </a:r>
            <a:endParaRPr>
              <a:solidFill>
                <a:schemeClr val="lt1"/>
              </a:solidFill>
              <a:latin typeface="Nunito"/>
              <a:ea typeface="Nunito"/>
              <a:cs typeface="Nunito"/>
              <a:sym typeface="Nunito"/>
            </a:endParaRPr>
          </a:p>
          <a:p>
            <a:pPr indent="0" lvl="0" marL="0" rtl="0" algn="l">
              <a:spcBef>
                <a:spcPts val="0"/>
              </a:spcBef>
              <a:spcAft>
                <a:spcPts val="0"/>
              </a:spcAft>
              <a:buNone/>
            </a:pPr>
            <a:r>
              <a:rPr lang="en">
                <a:solidFill>
                  <a:schemeClr val="lt1"/>
                </a:solidFill>
                <a:latin typeface="Nunito"/>
                <a:ea typeface="Nunito"/>
                <a:cs typeface="Nunito"/>
                <a:sym typeface="Nunito"/>
              </a:rPr>
              <a:t>Support Vector Machine</a:t>
            </a:r>
            <a:endParaRPr>
              <a:solidFill>
                <a:schemeClr val="lt1"/>
              </a:solidFill>
              <a:latin typeface="Nunito"/>
              <a:ea typeface="Nunito"/>
              <a:cs typeface="Nunito"/>
              <a:sym typeface="Nunito"/>
            </a:endParaRPr>
          </a:p>
          <a:p>
            <a:pPr indent="0" lvl="0" marL="0" rtl="0" algn="l">
              <a:spcBef>
                <a:spcPts val="0"/>
              </a:spcBef>
              <a:spcAft>
                <a:spcPts val="0"/>
              </a:spcAft>
              <a:buNone/>
            </a:pPr>
            <a:r>
              <a:t/>
            </a:r>
            <a:endParaRPr>
              <a:solidFill>
                <a:schemeClr val="lt1"/>
              </a:solidFill>
              <a:latin typeface="Nunito"/>
              <a:ea typeface="Nunito"/>
              <a:cs typeface="Nunito"/>
              <a:sym typeface="Nunito"/>
            </a:endParaRPr>
          </a:p>
          <a:p>
            <a:pPr indent="0" lvl="0" marL="0" rtl="0" algn="l">
              <a:spcBef>
                <a:spcPts val="0"/>
              </a:spcBef>
              <a:spcAft>
                <a:spcPts val="0"/>
              </a:spcAft>
              <a:buNone/>
            </a:pPr>
            <a:r>
              <a:rPr lang="en">
                <a:solidFill>
                  <a:schemeClr val="lt1"/>
                </a:solidFill>
                <a:latin typeface="Nunito"/>
                <a:ea typeface="Nunito"/>
                <a:cs typeface="Nunito"/>
                <a:sym typeface="Nunito"/>
              </a:rPr>
              <a:t>Neural Network</a:t>
            </a:r>
            <a:endParaRPr>
              <a:solidFill>
                <a:schemeClr val="lt1"/>
              </a:solidFill>
              <a:latin typeface="Nunito"/>
              <a:ea typeface="Nunito"/>
              <a:cs typeface="Nunito"/>
              <a:sym typeface="Nunito"/>
            </a:endParaRPr>
          </a:p>
          <a:p>
            <a:pPr indent="0" lvl="0" marL="0" rtl="0" algn="l">
              <a:spcBef>
                <a:spcPts val="0"/>
              </a:spcBef>
              <a:spcAft>
                <a:spcPts val="0"/>
              </a:spcAft>
              <a:buNone/>
            </a:pPr>
            <a:r>
              <a:t/>
            </a:r>
            <a:endParaRPr>
              <a:solidFill>
                <a:schemeClr val="lt1"/>
              </a:solidFill>
              <a:latin typeface="Nunito"/>
              <a:ea typeface="Nunito"/>
              <a:cs typeface="Nunito"/>
              <a:sym typeface="Nunito"/>
            </a:endParaRPr>
          </a:p>
          <a:p>
            <a:pPr indent="0" lvl="0" marL="0" rtl="0" algn="l">
              <a:spcBef>
                <a:spcPts val="0"/>
              </a:spcBef>
              <a:spcAft>
                <a:spcPts val="0"/>
              </a:spcAft>
              <a:buNone/>
            </a:pPr>
            <a:r>
              <a:rPr lang="en">
                <a:solidFill>
                  <a:schemeClr val="lt1"/>
                </a:solidFill>
                <a:latin typeface="Nunito"/>
                <a:ea typeface="Nunito"/>
                <a:cs typeface="Nunito"/>
                <a:sym typeface="Nunito"/>
              </a:rPr>
              <a:t>Long Short - Term Memory ( LSTM )</a:t>
            </a:r>
            <a:endParaRPr>
              <a:solidFill>
                <a:schemeClr val="lt1"/>
              </a:solidFill>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24"/>
          <p:cNvSpPr txBox="1"/>
          <p:nvPr>
            <p:ph idx="4294967295" type="title"/>
          </p:nvPr>
        </p:nvSpPr>
        <p:spPr>
          <a:xfrm>
            <a:off x="1013275" y="598575"/>
            <a:ext cx="73209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 </a:t>
            </a:r>
            <a:r>
              <a:rPr lang="en">
                <a:solidFill>
                  <a:schemeClr val="lt1"/>
                </a:solidFill>
                <a:latin typeface="Arial"/>
                <a:ea typeface="Arial"/>
                <a:cs typeface="Arial"/>
                <a:sym typeface="Arial"/>
              </a:rPr>
              <a:t>Count Vectorizer and TF-IDF Vectorizer</a:t>
            </a:r>
            <a:r>
              <a:rPr b="0" lang="en" sz="1800">
                <a:solidFill>
                  <a:srgbClr val="000000"/>
                </a:solidFill>
                <a:latin typeface="Arial"/>
                <a:ea typeface="Arial"/>
                <a:cs typeface="Arial"/>
                <a:sym typeface="Arial"/>
              </a:rPr>
              <a:t> </a:t>
            </a:r>
            <a:r>
              <a:rPr lang="en">
                <a:solidFill>
                  <a:schemeClr val="lt1"/>
                </a:solidFill>
              </a:rPr>
              <a:t>] </a:t>
            </a:r>
            <a:endParaRPr>
              <a:solidFill>
                <a:schemeClr val="lt1"/>
              </a:solidFill>
            </a:endParaRPr>
          </a:p>
        </p:txBody>
      </p:sp>
      <p:pic>
        <p:nvPicPr>
          <p:cNvPr id="396" name="Google Shape;396;p24"/>
          <p:cNvPicPr preferRelativeResize="0"/>
          <p:nvPr/>
        </p:nvPicPr>
        <p:blipFill>
          <a:blip r:embed="rId3">
            <a:alphaModFix/>
          </a:blip>
          <a:stretch>
            <a:fillRect/>
          </a:stretch>
        </p:blipFill>
        <p:spPr>
          <a:xfrm>
            <a:off x="1236150" y="1349875"/>
            <a:ext cx="6875149" cy="36674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25"/>
          <p:cNvPicPr preferRelativeResize="0"/>
          <p:nvPr/>
        </p:nvPicPr>
        <p:blipFill>
          <a:blip r:embed="rId3">
            <a:alphaModFix/>
          </a:blip>
          <a:stretch>
            <a:fillRect/>
          </a:stretch>
        </p:blipFill>
        <p:spPr>
          <a:xfrm>
            <a:off x="0" y="0"/>
            <a:ext cx="9144002"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26"/>
          <p:cNvSpPr txBox="1"/>
          <p:nvPr>
            <p:ph idx="4294967295" type="title"/>
          </p:nvPr>
        </p:nvSpPr>
        <p:spPr>
          <a:xfrm>
            <a:off x="759950" y="598575"/>
            <a:ext cx="83838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 </a:t>
            </a:r>
            <a:r>
              <a:rPr lang="en">
                <a:solidFill>
                  <a:schemeClr val="lt1"/>
                </a:solidFill>
                <a:latin typeface="Arial"/>
                <a:ea typeface="Arial"/>
                <a:cs typeface="Arial"/>
                <a:sym typeface="Arial"/>
              </a:rPr>
              <a:t>Passive Agressive Classifier With Count Vectorizer</a:t>
            </a:r>
            <a:r>
              <a:rPr b="0" lang="en" sz="1200">
                <a:solidFill>
                  <a:srgbClr val="000000"/>
                </a:solidFill>
                <a:latin typeface="Arial"/>
                <a:ea typeface="Arial"/>
                <a:cs typeface="Arial"/>
                <a:sym typeface="Arial"/>
              </a:rPr>
              <a:t> </a:t>
            </a:r>
            <a:r>
              <a:rPr lang="en">
                <a:solidFill>
                  <a:schemeClr val="lt1"/>
                </a:solidFill>
              </a:rPr>
              <a:t>] </a:t>
            </a:r>
            <a:endParaRPr>
              <a:solidFill>
                <a:schemeClr val="lt1"/>
              </a:solidFill>
            </a:endParaRPr>
          </a:p>
        </p:txBody>
      </p:sp>
      <p:pic>
        <p:nvPicPr>
          <p:cNvPr id="407" name="Google Shape;407;p26"/>
          <p:cNvPicPr preferRelativeResize="0"/>
          <p:nvPr/>
        </p:nvPicPr>
        <p:blipFill>
          <a:blip r:embed="rId3">
            <a:alphaModFix/>
          </a:blip>
          <a:stretch>
            <a:fillRect/>
          </a:stretch>
        </p:blipFill>
        <p:spPr>
          <a:xfrm>
            <a:off x="1245900" y="1325350"/>
            <a:ext cx="6652200" cy="36429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27"/>
          <p:cNvSpPr txBox="1"/>
          <p:nvPr>
            <p:ph idx="4294967295" type="title"/>
          </p:nvPr>
        </p:nvSpPr>
        <p:spPr>
          <a:xfrm>
            <a:off x="759950" y="598575"/>
            <a:ext cx="83838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 </a:t>
            </a:r>
            <a:r>
              <a:rPr lang="en">
                <a:solidFill>
                  <a:schemeClr val="lt1"/>
                </a:solidFill>
                <a:latin typeface="Arial"/>
                <a:ea typeface="Arial"/>
                <a:cs typeface="Arial"/>
                <a:sym typeface="Arial"/>
              </a:rPr>
              <a:t>Logistic Regression with Count Vectorizer</a:t>
            </a:r>
            <a:r>
              <a:rPr lang="en">
                <a:solidFill>
                  <a:schemeClr val="lt1"/>
                </a:solidFill>
                <a:latin typeface="Arial"/>
                <a:ea typeface="Arial"/>
                <a:cs typeface="Arial"/>
                <a:sym typeface="Arial"/>
              </a:rPr>
              <a:t> </a:t>
            </a:r>
            <a:r>
              <a:rPr lang="en">
                <a:solidFill>
                  <a:schemeClr val="lt1"/>
                </a:solidFill>
              </a:rPr>
              <a:t>] </a:t>
            </a:r>
            <a:endParaRPr>
              <a:solidFill>
                <a:schemeClr val="lt1"/>
              </a:solidFill>
            </a:endParaRPr>
          </a:p>
        </p:txBody>
      </p:sp>
      <p:pic>
        <p:nvPicPr>
          <p:cNvPr id="413" name="Google Shape;413;p27"/>
          <p:cNvPicPr preferRelativeResize="0"/>
          <p:nvPr/>
        </p:nvPicPr>
        <p:blipFill>
          <a:blip r:embed="rId3">
            <a:alphaModFix/>
          </a:blip>
          <a:stretch>
            <a:fillRect/>
          </a:stretch>
        </p:blipFill>
        <p:spPr>
          <a:xfrm>
            <a:off x="1124400" y="1331975"/>
            <a:ext cx="6895224" cy="3506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28"/>
          <p:cNvSpPr txBox="1"/>
          <p:nvPr>
            <p:ph idx="4294967295" type="title"/>
          </p:nvPr>
        </p:nvSpPr>
        <p:spPr>
          <a:xfrm>
            <a:off x="759950" y="598575"/>
            <a:ext cx="83838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 </a:t>
            </a:r>
            <a:r>
              <a:rPr lang="en">
                <a:solidFill>
                  <a:schemeClr val="lt1"/>
                </a:solidFill>
                <a:latin typeface="Arial"/>
                <a:ea typeface="Arial"/>
                <a:cs typeface="Arial"/>
                <a:sym typeface="Arial"/>
              </a:rPr>
              <a:t>Comparison of MODELS </a:t>
            </a:r>
            <a:r>
              <a:rPr lang="en">
                <a:solidFill>
                  <a:schemeClr val="lt1"/>
                </a:solidFill>
              </a:rPr>
              <a:t>] </a:t>
            </a:r>
            <a:endParaRPr>
              <a:solidFill>
                <a:schemeClr val="lt1"/>
              </a:solidFill>
            </a:endParaRPr>
          </a:p>
        </p:txBody>
      </p:sp>
      <p:graphicFrame>
        <p:nvGraphicFramePr>
          <p:cNvPr id="419" name="Google Shape;419;p28"/>
          <p:cNvGraphicFramePr/>
          <p:nvPr/>
        </p:nvGraphicFramePr>
        <p:xfrm>
          <a:off x="952500" y="1428750"/>
          <a:ext cx="3000000" cy="3000000"/>
        </p:xfrm>
        <a:graphic>
          <a:graphicData uri="http://schemas.openxmlformats.org/drawingml/2006/table">
            <a:tbl>
              <a:tblPr>
                <a:noFill/>
                <a:tableStyleId>{7418A483-C2B2-49F7-AE8E-E1A4FF32AFD6}</a:tableStyleId>
              </a:tblPr>
              <a:tblGrid>
                <a:gridCol w="3942525"/>
                <a:gridCol w="1139675"/>
                <a:gridCol w="1074325"/>
                <a:gridCol w="1082475"/>
              </a:tblGrid>
              <a:tr h="381000">
                <a:tc>
                  <a:txBody>
                    <a:bodyPr/>
                    <a:lstStyle/>
                    <a:p>
                      <a:pPr indent="0" lvl="0" marL="0" rtl="0" algn="l">
                        <a:spcBef>
                          <a:spcPts val="0"/>
                        </a:spcBef>
                        <a:spcAft>
                          <a:spcPts val="0"/>
                        </a:spcAft>
                        <a:buNone/>
                      </a:pPr>
                      <a:r>
                        <a:rPr b="1" lang="en">
                          <a:solidFill>
                            <a:schemeClr val="lt1"/>
                          </a:solidFill>
                        </a:rPr>
                        <a:t>MODELS</a:t>
                      </a:r>
                      <a:endParaRPr b="1">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1"/>
                          </a:solidFill>
                        </a:rPr>
                        <a:t>Precision</a:t>
                      </a:r>
                      <a:endParaRPr b="1">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1"/>
                          </a:solidFill>
                        </a:rPr>
                        <a:t>Recall</a:t>
                      </a:r>
                      <a:endParaRPr b="1">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1"/>
                          </a:solidFill>
                        </a:rPr>
                        <a:t>F1</a:t>
                      </a:r>
                      <a:endParaRPr b="1">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lt1"/>
                          </a:solidFill>
                        </a:rPr>
                        <a:t>Naive Bayes</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0.68</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0.86</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0.76</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lt1"/>
                          </a:solidFill>
                        </a:rPr>
                        <a:t>SVM</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0.85</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0.93</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0.89</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lt1"/>
                          </a:solidFill>
                        </a:rPr>
                        <a:t>Neural Network with TensorFlow</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0.77</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0.92</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0.84</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lt1"/>
                          </a:solidFill>
                        </a:rPr>
                        <a:t>Neural Network with Keras</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0.92</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0.93</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0.92</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a:solidFill>
                            <a:schemeClr val="lt1"/>
                          </a:solidFill>
                        </a:rPr>
                        <a:t>LSTM</a:t>
                      </a:r>
                      <a:endParaRPr b="1">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500">
                          <a:solidFill>
                            <a:schemeClr val="lt1"/>
                          </a:solidFill>
                        </a:rPr>
                        <a:t>0.94</a:t>
                      </a:r>
                      <a:endParaRPr b="1" sz="15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45818E"/>
                    </a:solidFill>
                  </a:tcPr>
                </a:tc>
                <a:tc>
                  <a:txBody>
                    <a:bodyPr/>
                    <a:lstStyle/>
                    <a:p>
                      <a:pPr indent="0" lvl="0" marL="0" rtl="0" algn="ctr">
                        <a:spcBef>
                          <a:spcPts val="0"/>
                        </a:spcBef>
                        <a:spcAft>
                          <a:spcPts val="0"/>
                        </a:spcAft>
                        <a:buNone/>
                      </a:pPr>
                      <a:r>
                        <a:rPr b="1" lang="en" sz="1500">
                          <a:solidFill>
                            <a:schemeClr val="lt1"/>
                          </a:solidFill>
                        </a:rPr>
                        <a:t>0.94</a:t>
                      </a:r>
                      <a:endParaRPr b="1" sz="15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45818E"/>
                    </a:solidFill>
                  </a:tcPr>
                </a:tc>
                <a:tc>
                  <a:txBody>
                    <a:bodyPr/>
                    <a:lstStyle/>
                    <a:p>
                      <a:pPr indent="0" lvl="0" marL="0" rtl="0" algn="ctr">
                        <a:spcBef>
                          <a:spcPts val="0"/>
                        </a:spcBef>
                        <a:spcAft>
                          <a:spcPts val="0"/>
                        </a:spcAft>
                        <a:buNone/>
                      </a:pPr>
                      <a:r>
                        <a:rPr b="1" lang="en" sz="1500">
                          <a:solidFill>
                            <a:schemeClr val="lt1"/>
                          </a:solidFill>
                        </a:rPr>
                        <a:t>0.94</a:t>
                      </a:r>
                      <a:endParaRPr b="1" sz="15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45818E"/>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29"/>
          <p:cNvSpPr txBox="1"/>
          <p:nvPr>
            <p:ph idx="4294967295" type="title"/>
          </p:nvPr>
        </p:nvSpPr>
        <p:spPr>
          <a:xfrm>
            <a:off x="911550" y="1906025"/>
            <a:ext cx="73209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 </a:t>
            </a:r>
            <a:r>
              <a:rPr lang="en">
                <a:solidFill>
                  <a:schemeClr val="lt1"/>
                </a:solidFill>
              </a:rPr>
              <a:t>Data Visualizations</a:t>
            </a:r>
            <a:r>
              <a:rPr lang="en"/>
              <a:t> </a:t>
            </a:r>
            <a:r>
              <a:rPr lang="en">
                <a:solidFill>
                  <a:schemeClr val="lt1"/>
                </a:solidFill>
              </a:rPr>
              <a:t>] </a:t>
            </a:r>
            <a:endParaRPr>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Null Values based on Column</a:t>
            </a:r>
            <a:endParaRPr/>
          </a:p>
        </p:txBody>
      </p:sp>
      <p:pic>
        <p:nvPicPr>
          <p:cNvPr id="430" name="Google Shape;430;p30"/>
          <p:cNvPicPr preferRelativeResize="0"/>
          <p:nvPr/>
        </p:nvPicPr>
        <p:blipFill>
          <a:blip r:embed="rId3">
            <a:alphaModFix/>
          </a:blip>
          <a:stretch>
            <a:fillRect/>
          </a:stretch>
        </p:blipFill>
        <p:spPr>
          <a:xfrm>
            <a:off x="1546750" y="703075"/>
            <a:ext cx="6360525" cy="4939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3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Author Frequency</a:t>
            </a:r>
            <a:endParaRPr/>
          </a:p>
        </p:txBody>
      </p:sp>
      <p:pic>
        <p:nvPicPr>
          <p:cNvPr id="436" name="Google Shape;436;p31"/>
          <p:cNvPicPr preferRelativeResize="0"/>
          <p:nvPr/>
        </p:nvPicPr>
        <p:blipFill>
          <a:blip r:embed="rId3">
            <a:alphaModFix/>
          </a:blip>
          <a:stretch>
            <a:fillRect/>
          </a:stretch>
        </p:blipFill>
        <p:spPr>
          <a:xfrm>
            <a:off x="555050" y="1509750"/>
            <a:ext cx="7578349" cy="33289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4"/>
          <p:cNvSpPr txBox="1"/>
          <p:nvPr>
            <p:ph idx="4294967295" type="title"/>
          </p:nvPr>
        </p:nvSpPr>
        <p:spPr>
          <a:xfrm>
            <a:off x="1010900" y="598575"/>
            <a:ext cx="73233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 Why did we choose this topic? ] </a:t>
            </a:r>
            <a:endParaRPr>
              <a:solidFill>
                <a:schemeClr val="lt1"/>
              </a:solidFill>
            </a:endParaRPr>
          </a:p>
        </p:txBody>
      </p:sp>
      <p:pic>
        <p:nvPicPr>
          <p:cNvPr id="284" name="Google Shape;284;p14"/>
          <p:cNvPicPr preferRelativeResize="0"/>
          <p:nvPr/>
        </p:nvPicPr>
        <p:blipFill>
          <a:blip r:embed="rId3">
            <a:alphaModFix/>
          </a:blip>
          <a:stretch>
            <a:fillRect/>
          </a:stretch>
        </p:blipFill>
        <p:spPr>
          <a:xfrm>
            <a:off x="1010888" y="1522981"/>
            <a:ext cx="7122224" cy="344374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32"/>
          <p:cNvSpPr txBox="1"/>
          <p:nvPr>
            <p:ph type="title"/>
          </p:nvPr>
        </p:nvSpPr>
        <p:spPr>
          <a:xfrm>
            <a:off x="557925" y="516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Word Frequency</a:t>
            </a:r>
            <a:endParaRPr/>
          </a:p>
        </p:txBody>
      </p:sp>
      <p:pic>
        <p:nvPicPr>
          <p:cNvPr id="442" name="Google Shape;442;p32"/>
          <p:cNvPicPr preferRelativeResize="0"/>
          <p:nvPr/>
        </p:nvPicPr>
        <p:blipFill>
          <a:blip r:embed="rId3">
            <a:alphaModFix/>
          </a:blip>
          <a:stretch>
            <a:fillRect/>
          </a:stretch>
        </p:blipFill>
        <p:spPr>
          <a:xfrm>
            <a:off x="205675" y="561824"/>
            <a:ext cx="8732652" cy="43663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pic>
        <p:nvPicPr>
          <p:cNvPr id="447" name="Google Shape;447;p33"/>
          <p:cNvPicPr preferRelativeResize="0"/>
          <p:nvPr/>
        </p:nvPicPr>
        <p:blipFill>
          <a:blip r:embed="rId3">
            <a:alphaModFix/>
          </a:blip>
          <a:stretch>
            <a:fillRect/>
          </a:stretch>
        </p:blipFill>
        <p:spPr>
          <a:xfrm>
            <a:off x="488450" y="345675"/>
            <a:ext cx="8076901" cy="4645426"/>
          </a:xfrm>
          <a:prstGeom prst="rect">
            <a:avLst/>
          </a:prstGeom>
          <a:noFill/>
          <a:ln>
            <a:noFill/>
          </a:ln>
        </p:spPr>
      </p:pic>
      <p:sp>
        <p:nvSpPr>
          <p:cNvPr id="448" name="Google Shape;448;p33"/>
          <p:cNvSpPr txBox="1"/>
          <p:nvPr/>
        </p:nvSpPr>
        <p:spPr>
          <a:xfrm>
            <a:off x="2896575" y="0"/>
            <a:ext cx="281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Nunito"/>
                <a:ea typeface="Nunito"/>
                <a:cs typeface="Nunito"/>
                <a:sym typeface="Nunito"/>
              </a:rPr>
              <a:t>Fake News – Text</a:t>
            </a:r>
            <a:endParaRPr b="1">
              <a:solidFill>
                <a:schemeClr val="lt1"/>
              </a:solidFill>
              <a:latin typeface="Nunito"/>
              <a:ea typeface="Nunito"/>
              <a:cs typeface="Nunito"/>
              <a:sym typeface="Nuni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pic>
        <p:nvPicPr>
          <p:cNvPr id="453" name="Google Shape;453;p34"/>
          <p:cNvPicPr preferRelativeResize="0"/>
          <p:nvPr/>
        </p:nvPicPr>
        <p:blipFill>
          <a:blip r:embed="rId3">
            <a:alphaModFix/>
          </a:blip>
          <a:stretch>
            <a:fillRect/>
          </a:stretch>
        </p:blipFill>
        <p:spPr>
          <a:xfrm>
            <a:off x="938825" y="335025"/>
            <a:ext cx="7066801" cy="4690250"/>
          </a:xfrm>
          <a:prstGeom prst="rect">
            <a:avLst/>
          </a:prstGeom>
          <a:noFill/>
          <a:ln>
            <a:noFill/>
          </a:ln>
        </p:spPr>
      </p:pic>
      <p:sp>
        <p:nvSpPr>
          <p:cNvPr id="454" name="Google Shape;454;p34"/>
          <p:cNvSpPr txBox="1"/>
          <p:nvPr/>
        </p:nvSpPr>
        <p:spPr>
          <a:xfrm>
            <a:off x="2896575" y="0"/>
            <a:ext cx="281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Nunito"/>
                <a:ea typeface="Nunito"/>
                <a:cs typeface="Nunito"/>
                <a:sym typeface="Nunito"/>
              </a:rPr>
              <a:t>Fake News – Title</a:t>
            </a:r>
            <a:endParaRPr b="1">
              <a:solidFill>
                <a:schemeClr val="lt1"/>
              </a:solidFill>
              <a:latin typeface="Nunito"/>
              <a:ea typeface="Nunito"/>
              <a:cs typeface="Nunito"/>
              <a:sym typeface="Nuni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id="459" name="Google Shape;459;p35"/>
          <p:cNvPicPr preferRelativeResize="0"/>
          <p:nvPr/>
        </p:nvPicPr>
        <p:blipFill>
          <a:blip r:embed="rId3">
            <a:alphaModFix/>
          </a:blip>
          <a:stretch>
            <a:fillRect/>
          </a:stretch>
        </p:blipFill>
        <p:spPr>
          <a:xfrm>
            <a:off x="1008500" y="351375"/>
            <a:ext cx="7126999" cy="4761825"/>
          </a:xfrm>
          <a:prstGeom prst="rect">
            <a:avLst/>
          </a:prstGeom>
          <a:noFill/>
          <a:ln>
            <a:noFill/>
          </a:ln>
        </p:spPr>
      </p:pic>
      <p:sp>
        <p:nvSpPr>
          <p:cNvPr id="460" name="Google Shape;460;p35"/>
          <p:cNvSpPr txBox="1"/>
          <p:nvPr/>
        </p:nvSpPr>
        <p:spPr>
          <a:xfrm>
            <a:off x="2896575" y="0"/>
            <a:ext cx="281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Nunito"/>
                <a:ea typeface="Nunito"/>
                <a:cs typeface="Nunito"/>
                <a:sym typeface="Nunito"/>
              </a:rPr>
              <a:t>Real </a:t>
            </a:r>
            <a:r>
              <a:rPr b="1" lang="en">
                <a:solidFill>
                  <a:schemeClr val="lt1"/>
                </a:solidFill>
                <a:latin typeface="Nunito"/>
                <a:ea typeface="Nunito"/>
                <a:cs typeface="Nunito"/>
                <a:sym typeface="Nunito"/>
              </a:rPr>
              <a:t>News – Text</a:t>
            </a:r>
            <a:endParaRPr b="1">
              <a:solidFill>
                <a:schemeClr val="lt1"/>
              </a:solidFill>
              <a:latin typeface="Nunito"/>
              <a:ea typeface="Nunito"/>
              <a:cs typeface="Nunito"/>
              <a:sym typeface="Nuni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36"/>
          <p:cNvPicPr preferRelativeResize="0"/>
          <p:nvPr/>
        </p:nvPicPr>
        <p:blipFill>
          <a:blip r:embed="rId3">
            <a:alphaModFix/>
          </a:blip>
          <a:stretch>
            <a:fillRect/>
          </a:stretch>
        </p:blipFill>
        <p:spPr>
          <a:xfrm>
            <a:off x="684825" y="318700"/>
            <a:ext cx="7498623" cy="4672399"/>
          </a:xfrm>
          <a:prstGeom prst="rect">
            <a:avLst/>
          </a:prstGeom>
          <a:noFill/>
          <a:ln>
            <a:noFill/>
          </a:ln>
        </p:spPr>
      </p:pic>
      <p:sp>
        <p:nvSpPr>
          <p:cNvPr id="466" name="Google Shape;466;p36"/>
          <p:cNvSpPr txBox="1"/>
          <p:nvPr/>
        </p:nvSpPr>
        <p:spPr>
          <a:xfrm>
            <a:off x="2896575" y="0"/>
            <a:ext cx="281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Nunito"/>
                <a:ea typeface="Nunito"/>
                <a:cs typeface="Nunito"/>
                <a:sym typeface="Nunito"/>
              </a:rPr>
              <a:t>Real </a:t>
            </a:r>
            <a:r>
              <a:rPr b="1" lang="en">
                <a:solidFill>
                  <a:schemeClr val="lt1"/>
                </a:solidFill>
                <a:latin typeface="Nunito"/>
                <a:ea typeface="Nunito"/>
                <a:cs typeface="Nunito"/>
                <a:sym typeface="Nunito"/>
              </a:rPr>
              <a:t>News – Title</a:t>
            </a:r>
            <a:endParaRPr b="1">
              <a:solidFill>
                <a:schemeClr val="lt1"/>
              </a:solidFill>
              <a:latin typeface="Nunito"/>
              <a:ea typeface="Nunito"/>
              <a:cs typeface="Nunito"/>
              <a:sym typeface="Nuni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37"/>
          <p:cNvSpPr txBox="1"/>
          <p:nvPr>
            <p:ph type="ctrTitle"/>
          </p:nvPr>
        </p:nvSpPr>
        <p:spPr>
          <a:xfrm>
            <a:off x="951300" y="1513500"/>
            <a:ext cx="7241400" cy="21165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i="1" lang="en" sz="7500"/>
              <a:t>↱</a:t>
            </a:r>
            <a:endParaRPr i="1" sz="7500"/>
          </a:p>
          <a:p>
            <a:pPr indent="0" lvl="0" marL="0" rtl="0" algn="ctr">
              <a:spcBef>
                <a:spcPts val="0"/>
              </a:spcBef>
              <a:spcAft>
                <a:spcPts val="0"/>
              </a:spcAft>
              <a:buNone/>
            </a:pPr>
            <a:r>
              <a:rPr lang="en"/>
              <a:t>     </a:t>
            </a:r>
            <a:r>
              <a:rPr lang="en" sz="4400"/>
              <a:t>DATA’S IT !</a:t>
            </a:r>
            <a:r>
              <a:rPr lang="en"/>
              <a:t>   </a:t>
            </a:r>
            <a:endParaRPr/>
          </a:p>
          <a:p>
            <a:pPr indent="0" lvl="0" marL="0" rtl="0" algn="l">
              <a:spcBef>
                <a:spcPts val="0"/>
              </a:spcBef>
              <a:spcAft>
                <a:spcPts val="0"/>
              </a:spcAft>
              <a:buNone/>
            </a:pPr>
            <a:r>
              <a:rPr lang="en" sz="7500"/>
              <a:t>                          </a:t>
            </a:r>
            <a:r>
              <a:rPr i="1" lang="en" sz="7500"/>
              <a:t>↲</a:t>
            </a:r>
            <a:r>
              <a:rPr lang="en" sz="7500"/>
              <a:t> </a:t>
            </a:r>
            <a:endParaRPr sz="7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15"/>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sp>
        <p:nvSpPr>
          <p:cNvPr id="290" name="Google Shape;290;p15"/>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291" name="Google Shape;291;p15"/>
          <p:cNvPicPr preferRelativeResize="0"/>
          <p:nvPr/>
        </p:nvPicPr>
        <p:blipFill>
          <a:blip r:embed="rId3">
            <a:alphaModFix/>
          </a:blip>
          <a:stretch>
            <a:fillRect/>
          </a:stretch>
        </p:blipFill>
        <p:spPr>
          <a:xfrm>
            <a:off x="0" y="0"/>
            <a:ext cx="9144003" cy="514349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6"/>
          <p:cNvSpPr txBox="1"/>
          <p:nvPr>
            <p:ph idx="4294967295" type="title"/>
          </p:nvPr>
        </p:nvSpPr>
        <p:spPr>
          <a:xfrm>
            <a:off x="1013275" y="598575"/>
            <a:ext cx="73209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 Synopsis ] </a:t>
            </a:r>
            <a:endParaRPr>
              <a:solidFill>
                <a:schemeClr val="lt1"/>
              </a:solidFill>
            </a:endParaRPr>
          </a:p>
        </p:txBody>
      </p:sp>
      <p:sp>
        <p:nvSpPr>
          <p:cNvPr id="297" name="Google Shape;297;p16"/>
          <p:cNvSpPr/>
          <p:nvPr/>
        </p:nvSpPr>
        <p:spPr>
          <a:xfrm>
            <a:off x="81375" y="1081925"/>
            <a:ext cx="8884500" cy="3779400"/>
          </a:xfrm>
          <a:prstGeom prst="cloudCallout">
            <a:avLst>
              <a:gd fmla="val 50442" name="adj1"/>
              <a:gd fmla="val 5384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6"/>
          <p:cNvSpPr txBox="1"/>
          <p:nvPr>
            <p:ph idx="4294967295" type="body"/>
          </p:nvPr>
        </p:nvSpPr>
        <p:spPr>
          <a:xfrm>
            <a:off x="1140575" y="1597875"/>
            <a:ext cx="7030500" cy="27423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n" sz="1600">
                <a:solidFill>
                  <a:srgbClr val="000000"/>
                </a:solidFill>
                <a:latin typeface="Arial"/>
                <a:ea typeface="Arial"/>
                <a:cs typeface="Arial"/>
                <a:sym typeface="Arial"/>
              </a:rPr>
              <a:t>The real world implications of misinformation in the press are far reaching and ever present in our society.</a:t>
            </a:r>
            <a:endParaRPr sz="1600">
              <a:solidFill>
                <a:srgbClr val="000000"/>
              </a:solidFill>
              <a:latin typeface="Arial"/>
              <a:ea typeface="Arial"/>
              <a:cs typeface="Arial"/>
              <a:sym typeface="Arial"/>
            </a:endParaRPr>
          </a:p>
          <a:p>
            <a:pPr indent="457200" lvl="0" marL="0" rtl="0" algn="l">
              <a:spcBef>
                <a:spcPts val="0"/>
              </a:spcBef>
              <a:spcAft>
                <a:spcPts val="0"/>
              </a:spcAft>
              <a:buNone/>
            </a:pPr>
            <a:r>
              <a:rPr lang="en" sz="1600">
                <a:solidFill>
                  <a:srgbClr val="000000"/>
                </a:solidFill>
                <a:latin typeface="Arial"/>
                <a:ea typeface="Arial"/>
                <a:cs typeface="Arial"/>
                <a:sym typeface="Arial"/>
              </a:rPr>
              <a:t>In order to fight the oncoming tide of misinformation, it is necessary to first be able to identify and sort out fake news with leading, biased language from neutral sources of information.</a:t>
            </a:r>
            <a:endParaRPr sz="1600">
              <a:solidFill>
                <a:srgbClr val="000000"/>
              </a:solidFill>
              <a:latin typeface="Arial"/>
              <a:ea typeface="Arial"/>
              <a:cs typeface="Arial"/>
              <a:sym typeface="Arial"/>
            </a:endParaRPr>
          </a:p>
          <a:p>
            <a:pPr indent="457200" lvl="0" marL="0" rtl="0" algn="l">
              <a:spcBef>
                <a:spcPts val="0"/>
              </a:spcBef>
              <a:spcAft>
                <a:spcPts val="0"/>
              </a:spcAft>
              <a:buNone/>
            </a:pPr>
            <a:r>
              <a:rPr lang="en" sz="1600">
                <a:solidFill>
                  <a:srgbClr val="000000"/>
                </a:solidFill>
                <a:latin typeface="Arial"/>
                <a:ea typeface="Arial"/>
                <a:cs typeface="Arial"/>
                <a:sym typeface="Arial"/>
              </a:rPr>
              <a:t>Once a model can be trained to do this effectively, one no longer needs to rely on human interpreters to identify misinformation, thus drastically increasing the speed at which articles can be classified.</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17"/>
          <p:cNvSpPr txBox="1"/>
          <p:nvPr>
            <p:ph idx="4294967295" type="title"/>
          </p:nvPr>
        </p:nvSpPr>
        <p:spPr>
          <a:xfrm>
            <a:off x="1013275" y="598575"/>
            <a:ext cx="73209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 Inspiration ] </a:t>
            </a:r>
            <a:endParaRPr>
              <a:solidFill>
                <a:schemeClr val="lt1"/>
              </a:solidFill>
            </a:endParaRPr>
          </a:p>
        </p:txBody>
      </p:sp>
      <p:sp>
        <p:nvSpPr>
          <p:cNvPr id="304" name="Google Shape;304;p17"/>
          <p:cNvSpPr txBox="1"/>
          <p:nvPr/>
        </p:nvSpPr>
        <p:spPr>
          <a:xfrm>
            <a:off x="907050" y="1381000"/>
            <a:ext cx="62676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Nunito"/>
                <a:ea typeface="Nunito"/>
                <a:cs typeface="Nunito"/>
                <a:sym typeface="Nunito"/>
              </a:rPr>
              <a:t>Popularity of Fake News on social media.</a:t>
            </a:r>
            <a:endParaRPr>
              <a:solidFill>
                <a:schemeClr val="lt1"/>
              </a:solidFill>
              <a:latin typeface="Nunito"/>
              <a:ea typeface="Nunito"/>
              <a:cs typeface="Nunito"/>
              <a:sym typeface="Nunito"/>
            </a:endParaRPr>
          </a:p>
          <a:p>
            <a:pPr indent="0" lvl="0" marL="0" rtl="0" algn="l">
              <a:spcBef>
                <a:spcPts val="0"/>
              </a:spcBef>
              <a:spcAft>
                <a:spcPts val="0"/>
              </a:spcAft>
              <a:buNone/>
            </a:pPr>
            <a:r>
              <a:t/>
            </a:r>
            <a:endParaRPr>
              <a:solidFill>
                <a:schemeClr val="lt1"/>
              </a:solidFill>
              <a:latin typeface="Nunito"/>
              <a:ea typeface="Nunito"/>
              <a:cs typeface="Nunito"/>
              <a:sym typeface="Nunito"/>
            </a:endParaRPr>
          </a:p>
          <a:p>
            <a:pPr indent="0" lvl="0" marL="0" rtl="0" algn="l">
              <a:spcBef>
                <a:spcPts val="0"/>
              </a:spcBef>
              <a:spcAft>
                <a:spcPts val="0"/>
              </a:spcAft>
              <a:buNone/>
            </a:pPr>
            <a:r>
              <a:rPr lang="en">
                <a:solidFill>
                  <a:schemeClr val="lt1"/>
                </a:solidFill>
                <a:latin typeface="Nunito"/>
                <a:ea typeface="Nunito"/>
                <a:cs typeface="Nunito"/>
                <a:sym typeface="Nunito"/>
              </a:rPr>
              <a:t>Researching in NLP</a:t>
            </a:r>
            <a:endParaRPr>
              <a:solidFill>
                <a:schemeClr val="lt1"/>
              </a:solidFill>
              <a:latin typeface="Nunito"/>
              <a:ea typeface="Nunito"/>
              <a:cs typeface="Nunito"/>
              <a:sym typeface="Nunito"/>
            </a:endParaRPr>
          </a:p>
          <a:p>
            <a:pPr indent="0" lvl="0" marL="0" rtl="0" algn="l">
              <a:spcBef>
                <a:spcPts val="0"/>
              </a:spcBef>
              <a:spcAft>
                <a:spcPts val="0"/>
              </a:spcAft>
              <a:buNone/>
            </a:pPr>
            <a:r>
              <a:t/>
            </a:r>
            <a:endParaRPr>
              <a:solidFill>
                <a:schemeClr val="lt1"/>
              </a:solidFill>
              <a:latin typeface="Nunito"/>
              <a:ea typeface="Nunito"/>
              <a:cs typeface="Nunito"/>
              <a:sym typeface="Nunito"/>
            </a:endParaRPr>
          </a:p>
          <a:p>
            <a:pPr indent="0" lvl="0" marL="0" rtl="0" algn="l">
              <a:spcBef>
                <a:spcPts val="0"/>
              </a:spcBef>
              <a:spcAft>
                <a:spcPts val="0"/>
              </a:spcAft>
              <a:buNone/>
            </a:pPr>
            <a:r>
              <a:rPr lang="en">
                <a:solidFill>
                  <a:schemeClr val="lt1"/>
                </a:solidFill>
                <a:latin typeface="Nunito"/>
                <a:ea typeface="Nunito"/>
                <a:cs typeface="Nunito"/>
                <a:sym typeface="Nunito"/>
              </a:rPr>
              <a:t>Countermeasures</a:t>
            </a:r>
            <a:endParaRPr>
              <a:solidFill>
                <a:schemeClr val="lt1"/>
              </a:solidFill>
              <a:latin typeface="Nunito"/>
              <a:ea typeface="Nunito"/>
              <a:cs typeface="Nunito"/>
              <a:sym typeface="Nunito"/>
            </a:endParaRPr>
          </a:p>
          <a:p>
            <a:pPr indent="0" lvl="0" marL="0" rtl="0" algn="l">
              <a:spcBef>
                <a:spcPts val="0"/>
              </a:spcBef>
              <a:spcAft>
                <a:spcPts val="0"/>
              </a:spcAft>
              <a:buNone/>
            </a:pPr>
            <a:r>
              <a:t/>
            </a:r>
            <a:endParaRPr>
              <a:solidFill>
                <a:schemeClr val="lt1"/>
              </a:solidFill>
              <a:latin typeface="Nunito"/>
              <a:ea typeface="Nunito"/>
              <a:cs typeface="Nunito"/>
              <a:sym typeface="Nunito"/>
            </a:endParaRPr>
          </a:p>
          <a:p>
            <a:pPr indent="0" lvl="0" marL="0" rtl="0" algn="l">
              <a:spcBef>
                <a:spcPts val="0"/>
              </a:spcBef>
              <a:spcAft>
                <a:spcPts val="0"/>
              </a:spcAft>
              <a:buNone/>
            </a:pPr>
            <a:r>
              <a:rPr lang="en">
                <a:solidFill>
                  <a:schemeClr val="lt1"/>
                </a:solidFill>
                <a:latin typeface="Nunito"/>
                <a:ea typeface="Nunito"/>
                <a:cs typeface="Nunito"/>
                <a:sym typeface="Nunito"/>
              </a:rPr>
              <a:t>Current state</a:t>
            </a:r>
            <a:endParaRPr>
              <a:solidFill>
                <a:schemeClr val="lt1"/>
              </a:solidFill>
              <a:latin typeface="Nunito"/>
              <a:ea typeface="Nunito"/>
              <a:cs typeface="Nunito"/>
              <a:sym typeface="Nunito"/>
            </a:endParaRPr>
          </a:p>
        </p:txBody>
      </p:sp>
      <p:pic>
        <p:nvPicPr>
          <p:cNvPr id="305" name="Google Shape;305;p17"/>
          <p:cNvPicPr preferRelativeResize="0"/>
          <p:nvPr/>
        </p:nvPicPr>
        <p:blipFill>
          <a:blip r:embed="rId3">
            <a:alphaModFix/>
          </a:blip>
          <a:stretch>
            <a:fillRect/>
          </a:stretch>
        </p:blipFill>
        <p:spPr>
          <a:xfrm>
            <a:off x="4572000" y="1381000"/>
            <a:ext cx="4572000" cy="3762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18"/>
          <p:cNvSpPr txBox="1"/>
          <p:nvPr>
            <p:ph idx="4294967295" type="title"/>
          </p:nvPr>
        </p:nvSpPr>
        <p:spPr>
          <a:xfrm>
            <a:off x="1013275" y="598575"/>
            <a:ext cx="73209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 </a:t>
            </a:r>
            <a:r>
              <a:rPr lang="en">
                <a:solidFill>
                  <a:schemeClr val="lt1"/>
                </a:solidFill>
              </a:rPr>
              <a:t>The Problem To Be Solved</a:t>
            </a:r>
            <a:r>
              <a:rPr lang="en"/>
              <a:t> </a:t>
            </a:r>
            <a:r>
              <a:rPr lang="en">
                <a:solidFill>
                  <a:schemeClr val="lt1"/>
                </a:solidFill>
              </a:rPr>
              <a:t>] </a:t>
            </a:r>
            <a:endParaRPr>
              <a:solidFill>
                <a:schemeClr val="lt1"/>
              </a:solidFill>
            </a:endParaRPr>
          </a:p>
        </p:txBody>
      </p:sp>
      <p:sp>
        <p:nvSpPr>
          <p:cNvPr id="311" name="Google Shape;311;p18"/>
          <p:cNvSpPr txBox="1"/>
          <p:nvPr>
            <p:ph idx="4294967295" type="body"/>
          </p:nvPr>
        </p:nvSpPr>
        <p:spPr>
          <a:xfrm>
            <a:off x="1303800" y="1485025"/>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latin typeface="Arial"/>
                <a:ea typeface="Arial"/>
                <a:cs typeface="Arial"/>
                <a:sym typeface="Arial"/>
              </a:rPr>
              <a:t>To recognize and differentiate between real and fake news stories.</a:t>
            </a:r>
            <a:endParaRPr>
              <a:solidFill>
                <a:schemeClr val="lt1"/>
              </a:solidFill>
              <a:latin typeface="Arial"/>
              <a:ea typeface="Arial"/>
              <a:cs typeface="Arial"/>
              <a:sym typeface="Arial"/>
            </a:endParaRPr>
          </a:p>
          <a:p>
            <a:pPr indent="0" lvl="0" marL="0" rtl="0" algn="l">
              <a:spcBef>
                <a:spcPts val="0"/>
              </a:spcBef>
              <a:spcAft>
                <a:spcPts val="0"/>
              </a:spcAft>
              <a:buNone/>
            </a:pPr>
            <a:r>
              <a:t/>
            </a:r>
            <a:endParaRPr>
              <a:solidFill>
                <a:srgbClr val="000000"/>
              </a:solidFill>
              <a:latin typeface="Arial"/>
              <a:ea typeface="Arial"/>
              <a:cs typeface="Arial"/>
              <a:sym typeface="Arial"/>
            </a:endParaRPr>
          </a:p>
          <a:p>
            <a:pPr indent="0" lvl="0" marL="0" rtl="0" algn="l">
              <a:spcBef>
                <a:spcPts val="0"/>
              </a:spcBef>
              <a:spcAft>
                <a:spcPts val="0"/>
              </a:spcAft>
              <a:buNone/>
            </a:pPr>
            <a:r>
              <a:t/>
            </a:r>
            <a:endParaRPr sz="1500">
              <a:solidFill>
                <a:srgbClr val="000000"/>
              </a:solidFill>
              <a:latin typeface="Arial"/>
              <a:ea typeface="Arial"/>
              <a:cs typeface="Arial"/>
              <a:sym typeface="Arial"/>
            </a:endParaRPr>
          </a:p>
        </p:txBody>
      </p:sp>
      <p:pic>
        <p:nvPicPr>
          <p:cNvPr id="312" name="Google Shape;312;p18"/>
          <p:cNvPicPr preferRelativeResize="0"/>
          <p:nvPr/>
        </p:nvPicPr>
        <p:blipFill>
          <a:blip r:embed="rId3">
            <a:alphaModFix/>
          </a:blip>
          <a:stretch>
            <a:fillRect/>
          </a:stretch>
        </p:blipFill>
        <p:spPr>
          <a:xfrm>
            <a:off x="2329125" y="2004650"/>
            <a:ext cx="4485749" cy="2881950"/>
          </a:xfrm>
          <a:prstGeom prst="rect">
            <a:avLst/>
          </a:prstGeom>
          <a:noFill/>
          <a:ln>
            <a:noFill/>
          </a:ln>
        </p:spPr>
      </p:pic>
      <p:sp>
        <p:nvSpPr>
          <p:cNvPr id="313" name="Google Shape;313;p18"/>
          <p:cNvSpPr/>
          <p:nvPr/>
        </p:nvSpPr>
        <p:spPr>
          <a:xfrm>
            <a:off x="739500" y="1597875"/>
            <a:ext cx="564300" cy="1854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19"/>
          <p:cNvSpPr txBox="1"/>
          <p:nvPr>
            <p:ph idx="4294967295" type="title"/>
          </p:nvPr>
        </p:nvSpPr>
        <p:spPr>
          <a:xfrm>
            <a:off x="1013275" y="598575"/>
            <a:ext cx="73209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 Workflow ] </a:t>
            </a:r>
            <a:endParaRPr>
              <a:solidFill>
                <a:schemeClr val="lt1"/>
              </a:solidFill>
            </a:endParaRPr>
          </a:p>
        </p:txBody>
      </p:sp>
      <p:grpSp>
        <p:nvGrpSpPr>
          <p:cNvPr id="319" name="Google Shape;319;p19"/>
          <p:cNvGrpSpPr/>
          <p:nvPr/>
        </p:nvGrpSpPr>
        <p:grpSpPr>
          <a:xfrm>
            <a:off x="4933537" y="1390307"/>
            <a:ext cx="3820529" cy="747300"/>
            <a:chOff x="4530625" y="1206568"/>
            <a:chExt cx="3820529" cy="747300"/>
          </a:xfrm>
        </p:grpSpPr>
        <p:cxnSp>
          <p:nvCxnSpPr>
            <p:cNvPr id="320" name="Google Shape;320;p19"/>
            <p:cNvCxnSpPr/>
            <p:nvPr/>
          </p:nvCxnSpPr>
          <p:spPr>
            <a:xfrm>
              <a:off x="4530625" y="1582195"/>
              <a:ext cx="1652700" cy="0"/>
            </a:xfrm>
            <a:prstGeom prst="straightConnector1">
              <a:avLst/>
            </a:prstGeom>
            <a:noFill/>
            <a:ln cap="flat" cmpd="sng" w="9525">
              <a:solidFill>
                <a:srgbClr val="BDBDBD"/>
              </a:solidFill>
              <a:prstDash val="solid"/>
              <a:round/>
              <a:headEnd len="sm" w="sm" type="none"/>
              <a:tailEnd len="sm" w="sm" type="none"/>
            </a:ln>
          </p:spPr>
        </p:cxnSp>
        <p:sp>
          <p:nvSpPr>
            <p:cNvPr id="321" name="Google Shape;321;p19"/>
            <p:cNvSpPr/>
            <p:nvPr/>
          </p:nvSpPr>
          <p:spPr>
            <a:xfrm>
              <a:off x="6014671" y="1481782"/>
              <a:ext cx="198600" cy="198300"/>
            </a:xfrm>
            <a:prstGeom prst="ellipse">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9"/>
            <p:cNvSpPr txBox="1"/>
            <p:nvPr/>
          </p:nvSpPr>
          <p:spPr>
            <a:xfrm>
              <a:off x="5990215" y="1423765"/>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1</a:t>
              </a:r>
              <a:endParaRPr>
                <a:solidFill>
                  <a:srgbClr val="FFFFFF"/>
                </a:solidFill>
              </a:endParaRPr>
            </a:p>
          </p:txBody>
        </p:sp>
        <p:sp>
          <p:nvSpPr>
            <p:cNvPr id="323" name="Google Shape;323;p19"/>
            <p:cNvSpPr txBox="1"/>
            <p:nvPr/>
          </p:nvSpPr>
          <p:spPr>
            <a:xfrm>
              <a:off x="6223854" y="1206568"/>
              <a:ext cx="2127300" cy="747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t/>
              </a:r>
              <a:endParaRPr b="1" sz="800">
                <a:latin typeface="Roboto"/>
                <a:ea typeface="Roboto"/>
                <a:cs typeface="Roboto"/>
                <a:sym typeface="Roboto"/>
              </a:endParaRPr>
            </a:p>
          </p:txBody>
        </p:sp>
      </p:grpSp>
      <p:grpSp>
        <p:nvGrpSpPr>
          <p:cNvPr id="324" name="Google Shape;324;p19"/>
          <p:cNvGrpSpPr/>
          <p:nvPr/>
        </p:nvGrpSpPr>
        <p:grpSpPr>
          <a:xfrm>
            <a:off x="5467363" y="2531723"/>
            <a:ext cx="3286700" cy="538851"/>
            <a:chOff x="5064450" y="2295028"/>
            <a:chExt cx="3286700" cy="538851"/>
          </a:xfrm>
        </p:grpSpPr>
        <p:cxnSp>
          <p:nvCxnSpPr>
            <p:cNvPr id="325" name="Google Shape;325;p19"/>
            <p:cNvCxnSpPr/>
            <p:nvPr/>
          </p:nvCxnSpPr>
          <p:spPr>
            <a:xfrm>
              <a:off x="5064450" y="2460069"/>
              <a:ext cx="1119000" cy="0"/>
            </a:xfrm>
            <a:prstGeom prst="straightConnector1">
              <a:avLst/>
            </a:prstGeom>
            <a:noFill/>
            <a:ln cap="flat" cmpd="sng" w="9525">
              <a:solidFill>
                <a:srgbClr val="BDBDBD"/>
              </a:solidFill>
              <a:prstDash val="solid"/>
              <a:round/>
              <a:headEnd len="sm" w="sm" type="none"/>
              <a:tailEnd len="sm" w="sm" type="none"/>
            </a:ln>
          </p:spPr>
        </p:cxnSp>
        <p:sp>
          <p:nvSpPr>
            <p:cNvPr id="326" name="Google Shape;326;p19"/>
            <p:cNvSpPr/>
            <p:nvPr/>
          </p:nvSpPr>
          <p:spPr>
            <a:xfrm>
              <a:off x="6014671" y="2353882"/>
              <a:ext cx="198600" cy="198300"/>
            </a:xfrm>
            <a:prstGeom prst="ellipse">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9"/>
            <p:cNvSpPr txBox="1"/>
            <p:nvPr/>
          </p:nvSpPr>
          <p:spPr>
            <a:xfrm>
              <a:off x="5991690" y="2295028"/>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3</a:t>
              </a:r>
              <a:endParaRPr>
                <a:solidFill>
                  <a:srgbClr val="FFFFFF"/>
                </a:solidFill>
              </a:endParaRPr>
            </a:p>
          </p:txBody>
        </p:sp>
        <p:sp>
          <p:nvSpPr>
            <p:cNvPr id="328" name="Google Shape;328;p19"/>
            <p:cNvSpPr txBox="1"/>
            <p:nvPr/>
          </p:nvSpPr>
          <p:spPr>
            <a:xfrm>
              <a:off x="6223850" y="2298979"/>
              <a:ext cx="2127300" cy="534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b="1" lang="en" sz="1200">
                  <a:latin typeface="Roboto"/>
                  <a:ea typeface="Roboto"/>
                  <a:cs typeface="Roboto"/>
                  <a:sym typeface="Roboto"/>
                </a:rPr>
                <a:t>Text Encoding</a:t>
              </a:r>
              <a:endParaRPr b="1" sz="800">
                <a:latin typeface="Roboto"/>
                <a:ea typeface="Roboto"/>
                <a:cs typeface="Roboto"/>
                <a:sym typeface="Roboto"/>
              </a:endParaRPr>
            </a:p>
          </p:txBody>
        </p:sp>
      </p:grpSp>
      <p:grpSp>
        <p:nvGrpSpPr>
          <p:cNvPr id="329" name="Google Shape;329;p19"/>
          <p:cNvGrpSpPr/>
          <p:nvPr/>
        </p:nvGrpSpPr>
        <p:grpSpPr>
          <a:xfrm>
            <a:off x="5977063" y="3402550"/>
            <a:ext cx="2777000" cy="920100"/>
            <a:chOff x="5574150" y="3083455"/>
            <a:chExt cx="2777000" cy="920100"/>
          </a:xfrm>
        </p:grpSpPr>
        <p:cxnSp>
          <p:nvCxnSpPr>
            <p:cNvPr id="330" name="Google Shape;330;p19"/>
            <p:cNvCxnSpPr/>
            <p:nvPr/>
          </p:nvCxnSpPr>
          <p:spPr>
            <a:xfrm>
              <a:off x="5574150" y="3449448"/>
              <a:ext cx="609300" cy="0"/>
            </a:xfrm>
            <a:prstGeom prst="straightConnector1">
              <a:avLst/>
            </a:prstGeom>
            <a:noFill/>
            <a:ln cap="flat" cmpd="sng" w="9525">
              <a:solidFill>
                <a:srgbClr val="BDBDBD"/>
              </a:solidFill>
              <a:prstDash val="solid"/>
              <a:round/>
              <a:headEnd len="sm" w="sm" type="none"/>
              <a:tailEnd len="sm" w="sm" type="none"/>
            </a:ln>
          </p:spPr>
        </p:cxnSp>
        <p:sp>
          <p:nvSpPr>
            <p:cNvPr id="331" name="Google Shape;331;p19"/>
            <p:cNvSpPr/>
            <p:nvPr/>
          </p:nvSpPr>
          <p:spPr>
            <a:xfrm>
              <a:off x="6014671" y="3349032"/>
              <a:ext cx="198600" cy="198300"/>
            </a:xfrm>
            <a:prstGeom prst="ellipse">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9"/>
            <p:cNvSpPr txBox="1"/>
            <p:nvPr/>
          </p:nvSpPr>
          <p:spPr>
            <a:xfrm>
              <a:off x="5991690" y="3291115"/>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5</a:t>
              </a:r>
              <a:endParaRPr>
                <a:solidFill>
                  <a:srgbClr val="FFFFFF"/>
                </a:solidFill>
              </a:endParaRPr>
            </a:p>
          </p:txBody>
        </p:sp>
        <p:sp>
          <p:nvSpPr>
            <p:cNvPr id="333" name="Google Shape;333;p19"/>
            <p:cNvSpPr txBox="1"/>
            <p:nvPr/>
          </p:nvSpPr>
          <p:spPr>
            <a:xfrm>
              <a:off x="6223850" y="3083455"/>
              <a:ext cx="2127300" cy="920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latin typeface="Roboto"/>
                  <a:ea typeface="Roboto"/>
                  <a:cs typeface="Roboto"/>
                  <a:sym typeface="Roboto"/>
                </a:rPr>
                <a:t>Deploy to Production</a:t>
              </a:r>
              <a:endParaRPr b="1" sz="1200">
                <a:latin typeface="Roboto"/>
                <a:ea typeface="Roboto"/>
                <a:cs typeface="Roboto"/>
                <a:sym typeface="Roboto"/>
              </a:endParaRPr>
            </a:p>
            <a:p>
              <a:pPr indent="0" lvl="0" marL="0" rtl="0" algn="ctr">
                <a:lnSpc>
                  <a:spcPct val="115000"/>
                </a:lnSpc>
                <a:spcBef>
                  <a:spcPts val="1600"/>
                </a:spcBef>
                <a:spcAft>
                  <a:spcPts val="1600"/>
                </a:spcAft>
                <a:buNone/>
              </a:pPr>
              <a:r>
                <a:rPr b="1" lang="en" sz="1200">
                  <a:latin typeface="Roboto"/>
                  <a:ea typeface="Roboto"/>
                  <a:cs typeface="Roboto"/>
                  <a:sym typeface="Roboto"/>
                </a:rPr>
                <a:t>Updating Models - Data</a:t>
              </a:r>
              <a:endParaRPr b="1" sz="1200">
                <a:latin typeface="Roboto"/>
                <a:ea typeface="Roboto"/>
                <a:cs typeface="Roboto"/>
                <a:sym typeface="Roboto"/>
              </a:endParaRPr>
            </a:p>
          </p:txBody>
        </p:sp>
      </p:grpSp>
      <p:grpSp>
        <p:nvGrpSpPr>
          <p:cNvPr id="334" name="Google Shape;334;p19"/>
          <p:cNvGrpSpPr/>
          <p:nvPr/>
        </p:nvGrpSpPr>
        <p:grpSpPr>
          <a:xfrm>
            <a:off x="805688" y="2103725"/>
            <a:ext cx="3468725" cy="534900"/>
            <a:chOff x="744100" y="1884675"/>
            <a:chExt cx="3468725" cy="534900"/>
          </a:xfrm>
        </p:grpSpPr>
        <p:cxnSp>
          <p:nvCxnSpPr>
            <p:cNvPr id="335" name="Google Shape;335;p19"/>
            <p:cNvCxnSpPr/>
            <p:nvPr/>
          </p:nvCxnSpPr>
          <p:spPr>
            <a:xfrm rot="10800000">
              <a:off x="2921325" y="2046050"/>
              <a:ext cx="1291500" cy="0"/>
            </a:xfrm>
            <a:prstGeom prst="straightConnector1">
              <a:avLst/>
            </a:prstGeom>
            <a:noFill/>
            <a:ln cap="flat" cmpd="sng" w="9525">
              <a:solidFill>
                <a:srgbClr val="BDBDBD"/>
              </a:solidFill>
              <a:prstDash val="solid"/>
              <a:round/>
              <a:headEnd len="sm" w="sm" type="none"/>
              <a:tailEnd len="sm" w="sm" type="none"/>
            </a:ln>
          </p:spPr>
        </p:cxnSp>
        <p:sp>
          <p:nvSpPr>
            <p:cNvPr id="336" name="Google Shape;336;p19"/>
            <p:cNvSpPr/>
            <p:nvPr/>
          </p:nvSpPr>
          <p:spPr>
            <a:xfrm>
              <a:off x="2874851" y="1943786"/>
              <a:ext cx="198600" cy="198300"/>
            </a:xfrm>
            <a:prstGeom prst="ellipse">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9"/>
            <p:cNvSpPr txBox="1"/>
            <p:nvPr/>
          </p:nvSpPr>
          <p:spPr>
            <a:xfrm>
              <a:off x="2849841" y="1884747"/>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2</a:t>
              </a:r>
              <a:endParaRPr>
                <a:solidFill>
                  <a:srgbClr val="FFFFFF"/>
                </a:solidFill>
              </a:endParaRPr>
            </a:p>
          </p:txBody>
        </p:sp>
        <p:sp>
          <p:nvSpPr>
            <p:cNvPr id="338" name="Google Shape;338;p19"/>
            <p:cNvSpPr txBox="1"/>
            <p:nvPr/>
          </p:nvSpPr>
          <p:spPr>
            <a:xfrm>
              <a:off x="744100" y="1884675"/>
              <a:ext cx="2127300" cy="5349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1600"/>
                </a:spcAft>
                <a:buNone/>
              </a:pPr>
              <a:r>
                <a:rPr b="1" lang="en" sz="1200">
                  <a:latin typeface="Roboto"/>
                  <a:ea typeface="Roboto"/>
                  <a:cs typeface="Roboto"/>
                  <a:sym typeface="Roboto"/>
                </a:rPr>
                <a:t>Data</a:t>
              </a:r>
              <a:r>
                <a:rPr b="1" lang="en" sz="1200">
                  <a:latin typeface="Roboto"/>
                  <a:ea typeface="Roboto"/>
                  <a:cs typeface="Roboto"/>
                  <a:sym typeface="Roboto"/>
                </a:rPr>
                <a:t> Processing</a:t>
              </a:r>
              <a:endParaRPr b="1" sz="800">
                <a:latin typeface="Roboto"/>
                <a:ea typeface="Roboto"/>
                <a:cs typeface="Roboto"/>
                <a:sym typeface="Roboto"/>
              </a:endParaRPr>
            </a:p>
          </p:txBody>
        </p:sp>
      </p:grpSp>
      <p:grpSp>
        <p:nvGrpSpPr>
          <p:cNvPr id="339" name="Google Shape;339;p19"/>
          <p:cNvGrpSpPr/>
          <p:nvPr/>
        </p:nvGrpSpPr>
        <p:grpSpPr>
          <a:xfrm>
            <a:off x="389938" y="2696600"/>
            <a:ext cx="3437445" cy="1250400"/>
            <a:chOff x="328350" y="2395190"/>
            <a:chExt cx="3437445" cy="1250400"/>
          </a:xfrm>
        </p:grpSpPr>
        <p:cxnSp>
          <p:nvCxnSpPr>
            <p:cNvPr id="340" name="Google Shape;340;p19"/>
            <p:cNvCxnSpPr/>
            <p:nvPr/>
          </p:nvCxnSpPr>
          <p:spPr>
            <a:xfrm rot="10800000">
              <a:off x="2915895" y="2881250"/>
              <a:ext cx="849900" cy="0"/>
            </a:xfrm>
            <a:prstGeom prst="straightConnector1">
              <a:avLst/>
            </a:prstGeom>
            <a:noFill/>
            <a:ln cap="flat" cmpd="sng" w="9525">
              <a:solidFill>
                <a:srgbClr val="BDBDBD"/>
              </a:solidFill>
              <a:prstDash val="solid"/>
              <a:round/>
              <a:headEnd len="sm" w="sm" type="none"/>
              <a:tailEnd len="sm" w="sm" type="none"/>
            </a:ln>
          </p:spPr>
        </p:cxnSp>
        <p:sp>
          <p:nvSpPr>
            <p:cNvPr id="341" name="Google Shape;341;p19"/>
            <p:cNvSpPr/>
            <p:nvPr/>
          </p:nvSpPr>
          <p:spPr>
            <a:xfrm>
              <a:off x="2874851" y="2780836"/>
              <a:ext cx="198600" cy="198300"/>
            </a:xfrm>
            <a:prstGeom prst="ellipse">
              <a:avLst/>
            </a:prstGeom>
            <a:solidFill>
              <a:srgbClr val="0E6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9"/>
            <p:cNvSpPr txBox="1"/>
            <p:nvPr/>
          </p:nvSpPr>
          <p:spPr>
            <a:xfrm>
              <a:off x="2849841" y="2724795"/>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4</a:t>
              </a:r>
              <a:endParaRPr>
                <a:solidFill>
                  <a:srgbClr val="FFFFFF"/>
                </a:solidFill>
              </a:endParaRPr>
            </a:p>
          </p:txBody>
        </p:sp>
        <p:sp>
          <p:nvSpPr>
            <p:cNvPr id="343" name="Google Shape;343;p19"/>
            <p:cNvSpPr txBox="1"/>
            <p:nvPr/>
          </p:nvSpPr>
          <p:spPr>
            <a:xfrm>
              <a:off x="328350" y="2395190"/>
              <a:ext cx="2543100" cy="1250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latin typeface="Roboto"/>
                  <a:ea typeface="Roboto"/>
                  <a:cs typeface="Roboto"/>
                  <a:sym typeface="Roboto"/>
                </a:rPr>
                <a:t>Developing - Training - Evaluating</a:t>
              </a:r>
              <a:endParaRPr b="1" sz="1200">
                <a:latin typeface="Roboto"/>
                <a:ea typeface="Roboto"/>
                <a:cs typeface="Roboto"/>
                <a:sym typeface="Roboto"/>
              </a:endParaRPr>
            </a:p>
            <a:p>
              <a:pPr indent="0" lvl="0" marL="0" rtl="0" algn="ctr">
                <a:lnSpc>
                  <a:spcPct val="115000"/>
                </a:lnSpc>
                <a:spcBef>
                  <a:spcPts val="1600"/>
                </a:spcBef>
                <a:spcAft>
                  <a:spcPts val="1600"/>
                </a:spcAft>
                <a:buNone/>
              </a:pPr>
              <a:r>
                <a:rPr b="1" lang="en" sz="1200">
                  <a:latin typeface="Roboto"/>
                  <a:ea typeface="Roboto"/>
                  <a:cs typeface="Roboto"/>
                  <a:sym typeface="Roboto"/>
                </a:rPr>
                <a:t>MODELS</a:t>
              </a:r>
              <a:endParaRPr b="1" sz="800">
                <a:latin typeface="Roboto"/>
                <a:ea typeface="Roboto"/>
                <a:cs typeface="Roboto"/>
                <a:sym typeface="Roboto"/>
              </a:endParaRPr>
            </a:p>
          </p:txBody>
        </p:sp>
      </p:grpSp>
      <p:grpSp>
        <p:nvGrpSpPr>
          <p:cNvPr id="344" name="Google Shape;344;p19"/>
          <p:cNvGrpSpPr/>
          <p:nvPr/>
        </p:nvGrpSpPr>
        <p:grpSpPr>
          <a:xfrm>
            <a:off x="3019396" y="1515152"/>
            <a:ext cx="3509178" cy="3257208"/>
            <a:chOff x="3318063" y="1368287"/>
            <a:chExt cx="2408000" cy="2993482"/>
          </a:xfrm>
        </p:grpSpPr>
        <p:sp>
          <p:nvSpPr>
            <p:cNvPr id="345" name="Google Shape;345;p19"/>
            <p:cNvSpPr/>
            <p:nvPr/>
          </p:nvSpPr>
          <p:spPr>
            <a:xfrm>
              <a:off x="3595785" y="2775241"/>
              <a:ext cx="1853168" cy="9191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346" name="Google Shape;346;p19"/>
            <p:cNvSpPr/>
            <p:nvPr/>
          </p:nvSpPr>
          <p:spPr>
            <a:xfrm>
              <a:off x="3318063" y="3194383"/>
              <a:ext cx="1203867" cy="1167385"/>
            </a:xfrm>
            <a:custGeom>
              <a:rect b="b" l="l" r="r" t="t"/>
              <a:pathLst>
                <a:path extrusionOk="0" h="20822" w="31954">
                  <a:moveTo>
                    <a:pt x="7355" y="0"/>
                  </a:moveTo>
                  <a:lnTo>
                    <a:pt x="31954" y="8796"/>
                  </a:lnTo>
                  <a:lnTo>
                    <a:pt x="31954" y="20822"/>
                  </a:lnTo>
                  <a:lnTo>
                    <a:pt x="0" y="8895"/>
                  </a:lnTo>
                  <a:close/>
                </a:path>
              </a:pathLst>
            </a:custGeom>
            <a:solidFill>
              <a:srgbClr val="0944A1"/>
            </a:solidFill>
            <a:ln>
              <a:noFill/>
            </a:ln>
          </p:spPr>
        </p:sp>
        <p:sp>
          <p:nvSpPr>
            <p:cNvPr id="347" name="Google Shape;347;p19"/>
            <p:cNvSpPr/>
            <p:nvPr/>
          </p:nvSpPr>
          <p:spPr>
            <a:xfrm flipH="1">
              <a:off x="4522196" y="3194383"/>
              <a:ext cx="1203867" cy="1167385"/>
            </a:xfrm>
            <a:custGeom>
              <a:rect b="b" l="l" r="r" t="t"/>
              <a:pathLst>
                <a:path extrusionOk="0" h="20822" w="31954">
                  <a:moveTo>
                    <a:pt x="7355" y="0"/>
                  </a:moveTo>
                  <a:lnTo>
                    <a:pt x="31954" y="8796"/>
                  </a:lnTo>
                  <a:lnTo>
                    <a:pt x="31954" y="20822"/>
                  </a:lnTo>
                  <a:lnTo>
                    <a:pt x="0" y="8895"/>
                  </a:lnTo>
                  <a:close/>
                </a:path>
              </a:pathLst>
            </a:custGeom>
            <a:solidFill>
              <a:srgbClr val="307BF3"/>
            </a:solidFill>
            <a:ln>
              <a:noFill/>
            </a:ln>
          </p:spPr>
        </p:sp>
        <p:sp>
          <p:nvSpPr>
            <p:cNvPr id="348" name="Google Shape;348;p19"/>
            <p:cNvSpPr/>
            <p:nvPr/>
          </p:nvSpPr>
          <p:spPr>
            <a:xfrm>
              <a:off x="3844034" y="2401368"/>
              <a:ext cx="1356545" cy="6728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349" name="Google Shape;349;p19"/>
            <p:cNvSpPr/>
            <p:nvPr/>
          </p:nvSpPr>
          <p:spPr>
            <a:xfrm>
              <a:off x="3930892" y="2272397"/>
              <a:ext cx="1175304" cy="581421"/>
            </a:xfrm>
            <a:custGeom>
              <a:rect b="b" l="l" r="r" t="t"/>
              <a:pathLst>
                <a:path extrusionOk="0" h="16300" w="49248">
                  <a:moveTo>
                    <a:pt x="0" y="7554"/>
                  </a:moveTo>
                  <a:lnTo>
                    <a:pt x="24649" y="16300"/>
                  </a:lnTo>
                  <a:lnTo>
                    <a:pt x="49248" y="7604"/>
                  </a:lnTo>
                  <a:lnTo>
                    <a:pt x="24599" y="0"/>
                  </a:lnTo>
                  <a:close/>
                </a:path>
              </a:pathLst>
            </a:custGeom>
            <a:solidFill>
              <a:srgbClr val="D9D9D9"/>
            </a:solidFill>
            <a:ln>
              <a:noFill/>
            </a:ln>
          </p:spPr>
        </p:sp>
        <p:sp>
          <p:nvSpPr>
            <p:cNvPr id="350" name="Google Shape;350;p19"/>
            <p:cNvSpPr/>
            <p:nvPr/>
          </p:nvSpPr>
          <p:spPr>
            <a:xfrm>
              <a:off x="4052837" y="2081437"/>
              <a:ext cx="931314" cy="460727"/>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351" name="Google Shape;351;p19"/>
            <p:cNvSpPr/>
            <p:nvPr/>
          </p:nvSpPr>
          <p:spPr>
            <a:xfrm>
              <a:off x="4233144" y="1787006"/>
              <a:ext cx="573183" cy="289305"/>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352" name="Google Shape;352;p19"/>
            <p:cNvSpPr/>
            <p:nvPr/>
          </p:nvSpPr>
          <p:spPr>
            <a:xfrm>
              <a:off x="3640743" y="2708179"/>
              <a:ext cx="881371" cy="854431"/>
            </a:xfrm>
            <a:custGeom>
              <a:rect b="b" l="l" r="r" t="t"/>
              <a:pathLst>
                <a:path extrusionOk="0" h="20822" w="31954">
                  <a:moveTo>
                    <a:pt x="7355" y="0"/>
                  </a:moveTo>
                  <a:lnTo>
                    <a:pt x="31954" y="8796"/>
                  </a:lnTo>
                  <a:lnTo>
                    <a:pt x="31954" y="20822"/>
                  </a:lnTo>
                  <a:lnTo>
                    <a:pt x="0" y="8895"/>
                  </a:lnTo>
                  <a:close/>
                </a:path>
              </a:pathLst>
            </a:custGeom>
            <a:solidFill>
              <a:srgbClr val="0944A1"/>
            </a:solidFill>
            <a:ln>
              <a:noFill/>
            </a:ln>
          </p:spPr>
        </p:sp>
        <p:sp>
          <p:nvSpPr>
            <p:cNvPr id="353" name="Google Shape;353;p19"/>
            <p:cNvSpPr/>
            <p:nvPr/>
          </p:nvSpPr>
          <p:spPr>
            <a:xfrm>
              <a:off x="3964720" y="2291507"/>
              <a:ext cx="555203" cy="453658"/>
            </a:xfrm>
            <a:custGeom>
              <a:rect b="b" l="l" r="r" t="t"/>
              <a:pathLst>
                <a:path extrusionOk="0" h="12771" w="23257">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354" name="Google Shape;354;p19"/>
            <p:cNvSpPr/>
            <p:nvPr/>
          </p:nvSpPr>
          <p:spPr>
            <a:xfrm flipH="1">
              <a:off x="4518736" y="2291507"/>
              <a:ext cx="555203" cy="453658"/>
            </a:xfrm>
            <a:custGeom>
              <a:rect b="b" l="l" r="r" t="t"/>
              <a:pathLst>
                <a:path extrusionOk="0" h="12771" w="23257">
                  <a:moveTo>
                    <a:pt x="3727" y="0"/>
                  </a:moveTo>
                  <a:lnTo>
                    <a:pt x="0" y="4522"/>
                  </a:lnTo>
                  <a:lnTo>
                    <a:pt x="23257" y="12771"/>
                  </a:lnTo>
                  <a:lnTo>
                    <a:pt x="23257" y="7056"/>
                  </a:lnTo>
                  <a:close/>
                </a:path>
              </a:pathLst>
            </a:custGeom>
            <a:solidFill>
              <a:srgbClr val="F4B400"/>
            </a:solidFill>
            <a:ln>
              <a:noFill/>
            </a:ln>
          </p:spPr>
        </p:sp>
        <p:sp>
          <p:nvSpPr>
            <p:cNvPr id="355" name="Google Shape;355;p19"/>
            <p:cNvSpPr/>
            <p:nvPr/>
          </p:nvSpPr>
          <p:spPr>
            <a:xfrm>
              <a:off x="4084537" y="1922553"/>
              <a:ext cx="435387" cy="501365"/>
            </a:xfrm>
            <a:custGeom>
              <a:rect b="b" l="l" r="r" t="t"/>
              <a:pathLst>
                <a:path extrusionOk="0" h="14114" w="18238">
                  <a:moveTo>
                    <a:pt x="6262" y="0"/>
                  </a:moveTo>
                  <a:lnTo>
                    <a:pt x="18238" y="4324"/>
                  </a:lnTo>
                  <a:lnTo>
                    <a:pt x="18238" y="14114"/>
                  </a:lnTo>
                  <a:lnTo>
                    <a:pt x="0" y="7554"/>
                  </a:lnTo>
                  <a:close/>
                </a:path>
              </a:pathLst>
            </a:custGeom>
            <a:solidFill>
              <a:srgbClr val="0944A1"/>
            </a:solidFill>
            <a:ln>
              <a:noFill/>
            </a:ln>
          </p:spPr>
        </p:sp>
        <p:sp>
          <p:nvSpPr>
            <p:cNvPr id="356" name="Google Shape;356;p19"/>
            <p:cNvSpPr/>
            <p:nvPr/>
          </p:nvSpPr>
          <p:spPr>
            <a:xfrm flipH="1">
              <a:off x="4518735" y="1922553"/>
              <a:ext cx="435387" cy="501365"/>
            </a:xfrm>
            <a:custGeom>
              <a:rect b="b" l="l" r="r" t="t"/>
              <a:pathLst>
                <a:path extrusionOk="0" h="14114" w="18238">
                  <a:moveTo>
                    <a:pt x="6262" y="0"/>
                  </a:moveTo>
                  <a:lnTo>
                    <a:pt x="18238" y="4324"/>
                  </a:lnTo>
                  <a:lnTo>
                    <a:pt x="18238" y="14114"/>
                  </a:lnTo>
                  <a:lnTo>
                    <a:pt x="0" y="7554"/>
                  </a:lnTo>
                  <a:close/>
                </a:path>
              </a:pathLst>
            </a:custGeom>
            <a:solidFill>
              <a:srgbClr val="0C58D3"/>
            </a:solidFill>
            <a:ln>
              <a:noFill/>
            </a:ln>
          </p:spPr>
        </p:sp>
        <p:sp>
          <p:nvSpPr>
            <p:cNvPr id="357" name="Google Shape;357;p19"/>
            <p:cNvSpPr/>
            <p:nvPr/>
          </p:nvSpPr>
          <p:spPr>
            <a:xfrm>
              <a:off x="4266040" y="1368287"/>
              <a:ext cx="253884" cy="593119"/>
            </a:xfrm>
            <a:custGeom>
              <a:rect b="b" l="l" r="r" t="t"/>
              <a:pathLst>
                <a:path extrusionOk="0" h="16697" w="10635">
                  <a:moveTo>
                    <a:pt x="10635" y="0"/>
                  </a:moveTo>
                  <a:lnTo>
                    <a:pt x="0" y="12722"/>
                  </a:lnTo>
                  <a:lnTo>
                    <a:pt x="10635" y="16697"/>
                  </a:lnTo>
                  <a:close/>
                </a:path>
              </a:pathLst>
            </a:custGeom>
            <a:solidFill>
              <a:srgbClr val="0944A1"/>
            </a:solidFill>
            <a:ln>
              <a:noFill/>
            </a:ln>
          </p:spPr>
        </p:sp>
        <p:sp>
          <p:nvSpPr>
            <p:cNvPr id="358" name="Google Shape;358;p19"/>
            <p:cNvSpPr/>
            <p:nvPr/>
          </p:nvSpPr>
          <p:spPr>
            <a:xfrm flipH="1">
              <a:off x="4518734" y="1368287"/>
              <a:ext cx="253884" cy="593119"/>
            </a:xfrm>
            <a:custGeom>
              <a:rect b="b" l="l" r="r" t="t"/>
              <a:pathLst>
                <a:path extrusionOk="0" h="16697" w="10635">
                  <a:moveTo>
                    <a:pt x="10635" y="0"/>
                  </a:moveTo>
                  <a:lnTo>
                    <a:pt x="0" y="12722"/>
                  </a:lnTo>
                  <a:lnTo>
                    <a:pt x="10635" y="16697"/>
                  </a:lnTo>
                  <a:close/>
                </a:path>
              </a:pathLst>
            </a:custGeom>
            <a:solidFill>
              <a:srgbClr val="0C58D3"/>
            </a:solidFill>
            <a:ln>
              <a:noFill/>
            </a:ln>
          </p:spPr>
        </p:sp>
        <p:sp>
          <p:nvSpPr>
            <p:cNvPr id="359" name="Google Shape;359;p19"/>
            <p:cNvSpPr/>
            <p:nvPr/>
          </p:nvSpPr>
          <p:spPr>
            <a:xfrm>
              <a:off x="3877348" y="2290728"/>
              <a:ext cx="642683" cy="657851"/>
            </a:xfrm>
            <a:custGeom>
              <a:rect b="b" l="l" r="r" t="t"/>
              <a:pathLst>
                <a:path extrusionOk="0" h="46623" w="65016">
                  <a:moveTo>
                    <a:pt x="17858" y="0"/>
                  </a:moveTo>
                  <a:lnTo>
                    <a:pt x="0" y="22135"/>
                  </a:lnTo>
                  <a:lnTo>
                    <a:pt x="65016" y="46623"/>
                  </a:lnTo>
                  <a:lnTo>
                    <a:pt x="65016" y="17537"/>
                  </a:lnTo>
                  <a:close/>
                </a:path>
              </a:pathLst>
            </a:custGeom>
            <a:solidFill>
              <a:srgbClr val="0944A1"/>
            </a:solidFill>
            <a:ln>
              <a:noFill/>
            </a:ln>
          </p:spPr>
        </p:sp>
        <p:sp>
          <p:nvSpPr>
            <p:cNvPr id="360" name="Google Shape;360;p19"/>
            <p:cNvSpPr/>
            <p:nvPr/>
          </p:nvSpPr>
          <p:spPr>
            <a:xfrm flipH="1">
              <a:off x="4518572" y="2291772"/>
              <a:ext cx="642683" cy="657851"/>
            </a:xfrm>
            <a:custGeom>
              <a:rect b="b" l="l" r="r" t="t"/>
              <a:pathLst>
                <a:path extrusionOk="0" h="46623" w="65016">
                  <a:moveTo>
                    <a:pt x="17858" y="0"/>
                  </a:moveTo>
                  <a:lnTo>
                    <a:pt x="0" y="22135"/>
                  </a:lnTo>
                  <a:lnTo>
                    <a:pt x="65016" y="46623"/>
                  </a:lnTo>
                  <a:lnTo>
                    <a:pt x="65016" y="17537"/>
                  </a:lnTo>
                  <a:close/>
                </a:path>
              </a:pathLst>
            </a:custGeom>
            <a:solidFill>
              <a:srgbClr val="0D5DDF"/>
            </a:solidFill>
            <a:ln>
              <a:noFill/>
            </a:ln>
          </p:spPr>
        </p:sp>
        <p:sp>
          <p:nvSpPr>
            <p:cNvPr id="361" name="Google Shape;361;p19"/>
            <p:cNvSpPr/>
            <p:nvPr/>
          </p:nvSpPr>
          <p:spPr>
            <a:xfrm flipH="1">
              <a:off x="4522009" y="2708179"/>
              <a:ext cx="881371" cy="854431"/>
            </a:xfrm>
            <a:custGeom>
              <a:rect b="b" l="l" r="r" t="t"/>
              <a:pathLst>
                <a:path extrusionOk="0" h="20822" w="31954">
                  <a:moveTo>
                    <a:pt x="7355" y="0"/>
                  </a:moveTo>
                  <a:lnTo>
                    <a:pt x="31954" y="8796"/>
                  </a:lnTo>
                  <a:lnTo>
                    <a:pt x="31954" y="20822"/>
                  </a:lnTo>
                  <a:lnTo>
                    <a:pt x="0" y="8895"/>
                  </a:lnTo>
                  <a:close/>
                </a:path>
              </a:pathLst>
            </a:custGeom>
            <a:solidFill>
              <a:srgbClr val="0E65F0"/>
            </a:solidFill>
            <a:ln>
              <a:noFill/>
            </a:ln>
          </p:spPr>
        </p:sp>
      </p:grpSp>
      <p:pic>
        <p:nvPicPr>
          <p:cNvPr id="362" name="Google Shape;362;p19"/>
          <p:cNvPicPr preferRelativeResize="0"/>
          <p:nvPr/>
        </p:nvPicPr>
        <p:blipFill>
          <a:blip r:embed="rId3">
            <a:alphaModFix/>
          </a:blip>
          <a:stretch>
            <a:fillRect/>
          </a:stretch>
        </p:blipFill>
        <p:spPr>
          <a:xfrm>
            <a:off x="6755587" y="1424175"/>
            <a:ext cx="1759500" cy="679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0"/>
          <p:cNvSpPr txBox="1"/>
          <p:nvPr>
            <p:ph idx="4294967295" type="title"/>
          </p:nvPr>
        </p:nvSpPr>
        <p:spPr>
          <a:xfrm>
            <a:off x="1013275" y="598575"/>
            <a:ext cx="73209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 Datasets</a:t>
            </a:r>
            <a:r>
              <a:rPr lang="en"/>
              <a:t> </a:t>
            </a:r>
            <a:r>
              <a:rPr lang="en">
                <a:solidFill>
                  <a:schemeClr val="lt1"/>
                </a:solidFill>
              </a:rPr>
              <a:t>] </a:t>
            </a:r>
            <a:endParaRPr>
              <a:solidFill>
                <a:schemeClr val="lt1"/>
              </a:solidFill>
            </a:endParaRPr>
          </a:p>
        </p:txBody>
      </p:sp>
      <p:sp>
        <p:nvSpPr>
          <p:cNvPr id="368" name="Google Shape;368;p20"/>
          <p:cNvSpPr txBox="1"/>
          <p:nvPr>
            <p:ph idx="4294967295" type="body"/>
          </p:nvPr>
        </p:nvSpPr>
        <p:spPr>
          <a:xfrm>
            <a:off x="1303800" y="1485025"/>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latin typeface="Arial"/>
              <a:ea typeface="Arial"/>
              <a:cs typeface="Arial"/>
              <a:sym typeface="Arial"/>
            </a:endParaRPr>
          </a:p>
          <a:p>
            <a:pPr indent="0" lvl="0" marL="0" rtl="0" algn="l">
              <a:spcBef>
                <a:spcPts val="0"/>
              </a:spcBef>
              <a:spcAft>
                <a:spcPts val="0"/>
              </a:spcAft>
              <a:buNone/>
            </a:pPr>
            <a:r>
              <a:t/>
            </a:r>
            <a:endParaRPr sz="1500">
              <a:solidFill>
                <a:srgbClr val="000000"/>
              </a:solidFill>
              <a:latin typeface="Arial"/>
              <a:ea typeface="Arial"/>
              <a:cs typeface="Arial"/>
              <a:sym typeface="Arial"/>
            </a:endParaRPr>
          </a:p>
        </p:txBody>
      </p:sp>
      <p:pic>
        <p:nvPicPr>
          <p:cNvPr id="369" name="Google Shape;369;p20"/>
          <p:cNvPicPr preferRelativeResize="0"/>
          <p:nvPr/>
        </p:nvPicPr>
        <p:blipFill>
          <a:blip r:embed="rId3">
            <a:alphaModFix/>
          </a:blip>
          <a:stretch>
            <a:fillRect/>
          </a:stretch>
        </p:blipFill>
        <p:spPr>
          <a:xfrm>
            <a:off x="36700" y="1705975"/>
            <a:ext cx="5618575" cy="3437524"/>
          </a:xfrm>
          <a:prstGeom prst="rect">
            <a:avLst/>
          </a:prstGeom>
          <a:noFill/>
          <a:ln>
            <a:noFill/>
          </a:ln>
        </p:spPr>
      </p:pic>
      <p:sp>
        <p:nvSpPr>
          <p:cNvPr id="370" name="Google Shape;370;p20"/>
          <p:cNvSpPr txBox="1"/>
          <p:nvPr/>
        </p:nvSpPr>
        <p:spPr>
          <a:xfrm>
            <a:off x="6064725" y="1757150"/>
            <a:ext cx="27210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Nunito"/>
                <a:ea typeface="Nunito"/>
                <a:cs typeface="Nunito"/>
                <a:sym typeface="Nunito"/>
              </a:rPr>
              <a:t> id</a:t>
            </a:r>
            <a:endParaRPr b="1">
              <a:solidFill>
                <a:schemeClr val="lt1"/>
              </a:solidFill>
              <a:latin typeface="Nunito"/>
              <a:ea typeface="Nunito"/>
              <a:cs typeface="Nunito"/>
              <a:sym typeface="Nunito"/>
            </a:endParaRPr>
          </a:p>
          <a:p>
            <a:pPr indent="0" lvl="0" marL="0" rtl="0" algn="l">
              <a:spcBef>
                <a:spcPts val="0"/>
              </a:spcBef>
              <a:spcAft>
                <a:spcPts val="0"/>
              </a:spcAft>
              <a:buNone/>
            </a:pPr>
            <a:r>
              <a:t/>
            </a:r>
            <a:endParaRPr b="1">
              <a:solidFill>
                <a:schemeClr val="lt1"/>
              </a:solidFill>
              <a:latin typeface="Nunito"/>
              <a:ea typeface="Nunito"/>
              <a:cs typeface="Nunito"/>
              <a:sym typeface="Nunito"/>
            </a:endParaRPr>
          </a:p>
          <a:p>
            <a:pPr indent="0" lvl="0" marL="0" rtl="0" algn="l">
              <a:spcBef>
                <a:spcPts val="0"/>
              </a:spcBef>
              <a:spcAft>
                <a:spcPts val="0"/>
              </a:spcAft>
              <a:buNone/>
            </a:pPr>
            <a:r>
              <a:rPr b="1" lang="en">
                <a:solidFill>
                  <a:schemeClr val="lt1"/>
                </a:solidFill>
                <a:latin typeface="Nunito"/>
                <a:ea typeface="Nunito"/>
                <a:cs typeface="Nunito"/>
                <a:sym typeface="Nunito"/>
              </a:rPr>
              <a:t> title</a:t>
            </a:r>
            <a:endParaRPr b="1">
              <a:solidFill>
                <a:schemeClr val="lt1"/>
              </a:solidFill>
              <a:latin typeface="Nunito"/>
              <a:ea typeface="Nunito"/>
              <a:cs typeface="Nunito"/>
              <a:sym typeface="Nunito"/>
            </a:endParaRPr>
          </a:p>
          <a:p>
            <a:pPr indent="0" lvl="0" marL="0" rtl="0" algn="l">
              <a:spcBef>
                <a:spcPts val="0"/>
              </a:spcBef>
              <a:spcAft>
                <a:spcPts val="0"/>
              </a:spcAft>
              <a:buNone/>
            </a:pPr>
            <a:r>
              <a:t/>
            </a:r>
            <a:endParaRPr b="1">
              <a:solidFill>
                <a:schemeClr val="lt1"/>
              </a:solidFill>
              <a:latin typeface="Nunito"/>
              <a:ea typeface="Nunito"/>
              <a:cs typeface="Nunito"/>
              <a:sym typeface="Nunito"/>
            </a:endParaRPr>
          </a:p>
          <a:p>
            <a:pPr indent="0" lvl="0" marL="0" rtl="0" algn="l">
              <a:spcBef>
                <a:spcPts val="0"/>
              </a:spcBef>
              <a:spcAft>
                <a:spcPts val="0"/>
              </a:spcAft>
              <a:buNone/>
            </a:pPr>
            <a:r>
              <a:rPr b="1" lang="en">
                <a:solidFill>
                  <a:schemeClr val="lt1"/>
                </a:solidFill>
                <a:latin typeface="Nunito"/>
                <a:ea typeface="Nunito"/>
                <a:cs typeface="Nunito"/>
                <a:sym typeface="Nunito"/>
              </a:rPr>
              <a:t> author</a:t>
            </a:r>
            <a:endParaRPr b="1">
              <a:solidFill>
                <a:schemeClr val="lt1"/>
              </a:solidFill>
              <a:latin typeface="Nunito"/>
              <a:ea typeface="Nunito"/>
              <a:cs typeface="Nunito"/>
              <a:sym typeface="Nunito"/>
            </a:endParaRPr>
          </a:p>
          <a:p>
            <a:pPr indent="0" lvl="0" marL="0" rtl="0" algn="l">
              <a:spcBef>
                <a:spcPts val="0"/>
              </a:spcBef>
              <a:spcAft>
                <a:spcPts val="0"/>
              </a:spcAft>
              <a:buNone/>
            </a:pPr>
            <a:r>
              <a:t/>
            </a:r>
            <a:endParaRPr b="1">
              <a:solidFill>
                <a:schemeClr val="lt1"/>
              </a:solidFill>
              <a:latin typeface="Nunito"/>
              <a:ea typeface="Nunito"/>
              <a:cs typeface="Nunito"/>
              <a:sym typeface="Nunito"/>
            </a:endParaRPr>
          </a:p>
          <a:p>
            <a:pPr indent="0" lvl="0" marL="0" rtl="0" algn="l">
              <a:spcBef>
                <a:spcPts val="0"/>
              </a:spcBef>
              <a:spcAft>
                <a:spcPts val="0"/>
              </a:spcAft>
              <a:buNone/>
            </a:pPr>
            <a:r>
              <a:rPr b="1" lang="en">
                <a:solidFill>
                  <a:schemeClr val="lt1"/>
                </a:solidFill>
                <a:latin typeface="Nunito"/>
                <a:ea typeface="Nunito"/>
                <a:cs typeface="Nunito"/>
                <a:sym typeface="Nunito"/>
              </a:rPr>
              <a:t> text</a:t>
            </a:r>
            <a:endParaRPr b="1">
              <a:solidFill>
                <a:schemeClr val="lt1"/>
              </a:solidFill>
              <a:latin typeface="Nunito"/>
              <a:ea typeface="Nunito"/>
              <a:cs typeface="Nunito"/>
              <a:sym typeface="Nunito"/>
            </a:endParaRPr>
          </a:p>
          <a:p>
            <a:pPr indent="0" lvl="0" marL="0" rtl="0" algn="l">
              <a:spcBef>
                <a:spcPts val="0"/>
              </a:spcBef>
              <a:spcAft>
                <a:spcPts val="0"/>
              </a:spcAft>
              <a:buNone/>
            </a:pPr>
            <a:r>
              <a:t/>
            </a:r>
            <a:endParaRPr b="1">
              <a:solidFill>
                <a:schemeClr val="lt1"/>
              </a:solidFill>
              <a:latin typeface="Nunito"/>
              <a:ea typeface="Nunito"/>
              <a:cs typeface="Nunito"/>
              <a:sym typeface="Nunito"/>
            </a:endParaRPr>
          </a:p>
          <a:p>
            <a:pPr indent="0" lvl="0" marL="0" rtl="0" algn="l">
              <a:spcBef>
                <a:spcPts val="0"/>
              </a:spcBef>
              <a:spcAft>
                <a:spcPts val="0"/>
              </a:spcAft>
              <a:buNone/>
            </a:pPr>
            <a:r>
              <a:rPr b="1" lang="en">
                <a:solidFill>
                  <a:schemeClr val="lt1"/>
                </a:solidFill>
                <a:latin typeface="Nunito"/>
                <a:ea typeface="Nunito"/>
                <a:cs typeface="Nunito"/>
                <a:sym typeface="Nunito"/>
              </a:rPr>
              <a:t> label ( 0 - 1)</a:t>
            </a:r>
            <a:endParaRPr b="1">
              <a:solidFill>
                <a:schemeClr val="lt1"/>
              </a:solidFill>
              <a:latin typeface="Nunito"/>
              <a:ea typeface="Nunito"/>
              <a:cs typeface="Nunito"/>
              <a:sym typeface="Nunito"/>
            </a:endParaRPr>
          </a:p>
        </p:txBody>
      </p:sp>
      <p:pic>
        <p:nvPicPr>
          <p:cNvPr id="371" name="Google Shape;371;p20"/>
          <p:cNvPicPr preferRelativeResize="0"/>
          <p:nvPr/>
        </p:nvPicPr>
        <p:blipFill>
          <a:blip r:embed="rId4">
            <a:alphaModFix/>
          </a:blip>
          <a:stretch>
            <a:fillRect/>
          </a:stretch>
        </p:blipFill>
        <p:spPr>
          <a:xfrm>
            <a:off x="180900" y="3471416"/>
            <a:ext cx="1122900" cy="152168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2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Loading 1]</a:t>
            </a:r>
            <a:endParaRPr/>
          </a:p>
        </p:txBody>
      </p:sp>
      <p:pic>
        <p:nvPicPr>
          <p:cNvPr id="377" name="Google Shape;377;p21"/>
          <p:cNvPicPr preferRelativeResize="0"/>
          <p:nvPr/>
        </p:nvPicPr>
        <p:blipFill>
          <a:blip r:embed="rId3">
            <a:alphaModFix/>
          </a:blip>
          <a:stretch>
            <a:fillRect/>
          </a:stretch>
        </p:blipFill>
        <p:spPr>
          <a:xfrm>
            <a:off x="2348125" y="1761000"/>
            <a:ext cx="4447753" cy="3240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